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5"/>
  </p:notesMasterIdLst>
  <p:sldIdLst>
    <p:sldId id="274" r:id="rId2"/>
    <p:sldId id="275" r:id="rId3"/>
    <p:sldId id="276" r:id="rId4"/>
    <p:sldId id="307" r:id="rId5"/>
    <p:sldId id="265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304" r:id="rId15"/>
    <p:sldId id="272" r:id="rId16"/>
    <p:sldId id="305" r:id="rId17"/>
    <p:sldId id="292" r:id="rId18"/>
    <p:sldId id="266" r:id="rId19"/>
    <p:sldId id="267" r:id="rId20"/>
    <p:sldId id="295" r:id="rId21"/>
    <p:sldId id="296" r:id="rId22"/>
    <p:sldId id="297" r:id="rId23"/>
    <p:sldId id="298" r:id="rId24"/>
    <p:sldId id="271" r:id="rId25"/>
    <p:sldId id="286" r:id="rId26"/>
    <p:sldId id="287" r:id="rId27"/>
    <p:sldId id="288" r:id="rId28"/>
    <p:sldId id="289" r:id="rId29"/>
    <p:sldId id="324" r:id="rId30"/>
    <p:sldId id="309" r:id="rId31"/>
    <p:sldId id="310" r:id="rId32"/>
    <p:sldId id="311" r:id="rId33"/>
    <p:sldId id="312" r:id="rId34"/>
    <p:sldId id="320" r:id="rId35"/>
    <p:sldId id="325" r:id="rId36"/>
    <p:sldId id="326" r:id="rId37"/>
    <p:sldId id="327" r:id="rId38"/>
    <p:sldId id="328" r:id="rId39"/>
    <p:sldId id="329" r:id="rId40"/>
    <p:sldId id="330" r:id="rId41"/>
    <p:sldId id="331" r:id="rId42"/>
    <p:sldId id="332" r:id="rId43"/>
    <p:sldId id="333" r:id="rId44"/>
    <p:sldId id="334" r:id="rId45"/>
    <p:sldId id="335" r:id="rId46"/>
    <p:sldId id="300" r:id="rId47"/>
    <p:sldId id="301" r:id="rId48"/>
    <p:sldId id="302" r:id="rId49"/>
    <p:sldId id="303" r:id="rId50"/>
    <p:sldId id="313" r:id="rId51"/>
    <p:sldId id="314" r:id="rId52"/>
    <p:sldId id="315" r:id="rId53"/>
    <p:sldId id="316" r:id="rId54"/>
    <p:sldId id="317" r:id="rId55"/>
    <p:sldId id="319" r:id="rId56"/>
    <p:sldId id="323" r:id="rId57"/>
    <p:sldId id="336" r:id="rId58"/>
    <p:sldId id="337" r:id="rId59"/>
    <p:sldId id="256" r:id="rId60"/>
    <p:sldId id="338" r:id="rId61"/>
    <p:sldId id="339" r:id="rId62"/>
    <p:sldId id="340" r:id="rId63"/>
    <p:sldId id="342" r:id="rId64"/>
    <p:sldId id="343" r:id="rId65"/>
    <p:sldId id="344" r:id="rId66"/>
    <p:sldId id="346" r:id="rId67"/>
    <p:sldId id="345" r:id="rId68"/>
    <p:sldId id="347" r:id="rId69"/>
    <p:sldId id="348" r:id="rId70"/>
    <p:sldId id="349" r:id="rId71"/>
    <p:sldId id="354" r:id="rId72"/>
    <p:sldId id="350" r:id="rId73"/>
    <p:sldId id="351" r:id="rId74"/>
    <p:sldId id="352" r:id="rId75"/>
    <p:sldId id="357" r:id="rId76"/>
    <p:sldId id="353" r:id="rId77"/>
    <p:sldId id="258" r:id="rId78"/>
    <p:sldId id="257" r:id="rId79"/>
    <p:sldId id="259" r:id="rId80"/>
    <p:sldId id="273" r:id="rId81"/>
    <p:sldId id="261" r:id="rId82"/>
    <p:sldId id="262" r:id="rId83"/>
    <p:sldId id="355" r:id="rId84"/>
    <p:sldId id="264" r:id="rId85"/>
    <p:sldId id="356" r:id="rId86"/>
    <p:sldId id="263" r:id="rId87"/>
    <p:sldId id="358" r:id="rId88"/>
    <p:sldId id="366" r:id="rId89"/>
    <p:sldId id="359" r:id="rId90"/>
    <p:sldId id="363" r:id="rId91"/>
    <p:sldId id="364" r:id="rId92"/>
    <p:sldId id="360" r:id="rId93"/>
    <p:sldId id="367" r:id="rId94"/>
    <p:sldId id="368" r:id="rId95"/>
    <p:sldId id="369" r:id="rId96"/>
    <p:sldId id="361" r:id="rId97"/>
    <p:sldId id="370" r:id="rId98"/>
    <p:sldId id="371" r:id="rId99"/>
    <p:sldId id="372" r:id="rId100"/>
    <p:sldId id="373" r:id="rId101"/>
    <p:sldId id="362" r:id="rId102"/>
    <p:sldId id="374" r:id="rId103"/>
    <p:sldId id="376" r:id="rId10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el Präsentation - Office" id="{024D056A-08E0-4E5A-A9C4-11A2241481AC}">
          <p14:sldIdLst>
            <p14:sldId id="274"/>
          </p14:sldIdLst>
        </p14:section>
        <p14:section name="Gliederungen" id="{2F039570-4786-4F73-9533-83CC46AFC799}">
          <p14:sldIdLst>
            <p14:sldId id="275"/>
            <p14:sldId id="276"/>
            <p14:sldId id="307"/>
          </p14:sldIdLst>
        </p14:section>
        <p14:section name="1. Word" id="{3CCEA710-54D1-4363-AEE3-9E1B12317776}">
          <p14:sldIdLst>
            <p14:sldId id="265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304"/>
            <p14:sldId id="272"/>
            <p14:sldId id="305"/>
            <p14:sldId id="292"/>
            <p14:sldId id="266"/>
            <p14:sldId id="267"/>
            <p14:sldId id="295"/>
            <p14:sldId id="296"/>
            <p14:sldId id="297"/>
            <p14:sldId id="298"/>
            <p14:sldId id="271"/>
          </p14:sldIdLst>
        </p14:section>
        <p14:section name="Word Part 3: Texte schreiben" id="{2C46F4B7-56AE-4BEC-8E82-DCE7A0119F99}">
          <p14:sldIdLst>
            <p14:sldId id="286"/>
            <p14:sldId id="287"/>
            <p14:sldId id="288"/>
            <p14:sldId id="289"/>
            <p14:sldId id="324"/>
            <p14:sldId id="309"/>
            <p14:sldId id="310"/>
            <p14:sldId id="311"/>
            <p14:sldId id="312"/>
            <p14:sldId id="320"/>
            <p14:sldId id="325"/>
            <p14:sldId id="326"/>
            <p14:sldId id="327"/>
            <p14:sldId id="328"/>
            <p14:sldId id="329"/>
            <p14:sldId id="330"/>
            <p14:sldId id="331"/>
            <p14:sldId id="332"/>
            <p14:sldId id="333"/>
            <p14:sldId id="334"/>
            <p14:sldId id="335"/>
            <p14:sldId id="300"/>
          </p14:sldIdLst>
        </p14:section>
        <p14:section name="4 Serienbriefe in Word" id="{51907EEC-7AA1-4DB0-94E5-65300EF70D89}">
          <p14:sldIdLst>
            <p14:sldId id="301"/>
            <p14:sldId id="302"/>
            <p14:sldId id="303"/>
          </p14:sldIdLst>
        </p14:section>
        <p14:section name="5 Fußnoten und Querverweise" id="{E666715B-47C3-4C28-9202-B506698716EC}">
          <p14:sldIdLst>
            <p14:sldId id="313"/>
            <p14:sldId id="314"/>
            <p14:sldId id="315"/>
            <p14:sldId id="316"/>
          </p14:sldIdLst>
        </p14:section>
        <p14:section name="6 Kollaboratives Schreiben" id="{D1D16F6B-C5EC-4852-92AE-2481DF7B22E2}">
          <p14:sldIdLst>
            <p14:sldId id="317"/>
            <p14:sldId id="319"/>
          </p14:sldIdLst>
        </p14:section>
        <p14:section name="7 Formulare" id="{76F98C3B-C88E-46F6-82B2-5DCC5B96B52F}">
          <p14:sldIdLst>
            <p14:sldId id="323"/>
            <p14:sldId id="336"/>
            <p14:sldId id="337"/>
          </p14:sldIdLst>
        </p14:section>
        <p14:section name="2. Excel" id="{70646AD4-1285-433F-8502-DA1E246ED420}">
          <p14:sldIdLst>
            <p14:sldId id="256"/>
            <p14:sldId id="338"/>
            <p14:sldId id="339"/>
            <p14:sldId id="340"/>
            <p14:sldId id="342"/>
            <p14:sldId id="343"/>
            <p14:sldId id="344"/>
            <p14:sldId id="346"/>
            <p14:sldId id="345"/>
            <p14:sldId id="347"/>
            <p14:sldId id="348"/>
            <p14:sldId id="349"/>
            <p14:sldId id="354"/>
          </p14:sldIdLst>
        </p14:section>
        <p14:section name="3 Funktionen" id="{FEFDF976-8D5D-4862-8C0E-5A8C96CF6A3A}">
          <p14:sldIdLst>
            <p14:sldId id="350"/>
            <p14:sldId id="351"/>
            <p14:sldId id="352"/>
            <p14:sldId id="357"/>
            <p14:sldId id="353"/>
            <p14:sldId id="258"/>
            <p14:sldId id="257"/>
            <p14:sldId id="259"/>
            <p14:sldId id="273"/>
            <p14:sldId id="261"/>
            <p14:sldId id="262"/>
            <p14:sldId id="355"/>
            <p14:sldId id="264"/>
            <p14:sldId id="356"/>
            <p14:sldId id="263"/>
            <p14:sldId id="358"/>
            <p14:sldId id="366"/>
            <p14:sldId id="359"/>
            <p14:sldId id="363"/>
            <p14:sldId id="364"/>
            <p14:sldId id="360"/>
            <p14:sldId id="367"/>
            <p14:sldId id="368"/>
            <p14:sldId id="369"/>
            <p14:sldId id="361"/>
            <p14:sldId id="370"/>
            <p14:sldId id="371"/>
            <p14:sldId id="372"/>
            <p14:sldId id="373"/>
            <p14:sldId id="362"/>
            <p14:sldId id="374"/>
            <p14:sldId id="376"/>
          </p14:sldIdLst>
        </p14:section>
        <p14:section name="3 Powerpoint" id="{C3773139-4CCA-4987-9784-92DF8DC5FF7C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67" autoAdjust="0"/>
    <p:restoredTop sz="77633" autoAdjust="0"/>
  </p:normalViewPr>
  <p:slideViewPr>
    <p:cSldViewPr snapToGrid="0">
      <p:cViewPr varScale="1">
        <p:scale>
          <a:sx n="61" d="100"/>
          <a:sy n="61" d="100"/>
        </p:scale>
        <p:origin x="10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viewProps" Target="viewProp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ableStyles" Target="tableStyle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8686F9-CDA9-41BE-A90B-EBFFD6AE76E6}" type="doc">
      <dgm:prSet loTypeId="urn:microsoft.com/office/officeart/2005/8/layout/radial4" loCatId="relationship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de-DE"/>
        </a:p>
      </dgm:t>
    </dgm:pt>
    <dgm:pt modelId="{DA96876E-B7AE-4C92-927E-324BC62413A9}">
      <dgm:prSet phldrT="[Text]"/>
      <dgm:spPr/>
      <dgm:t>
        <a:bodyPr/>
        <a:lstStyle/>
        <a:p>
          <a:r>
            <a:rPr lang="de-DE" dirty="0" smtClean="0"/>
            <a:t>Thesis</a:t>
          </a:r>
          <a:endParaRPr lang="de-DE" dirty="0"/>
        </a:p>
      </dgm:t>
    </dgm:pt>
    <dgm:pt modelId="{4A862245-AE14-4FE3-9423-EFFBC1967EDF}" type="parTrans" cxnId="{BD3E854A-5544-4254-9498-CECC33F8157D}">
      <dgm:prSet/>
      <dgm:spPr/>
      <dgm:t>
        <a:bodyPr/>
        <a:lstStyle/>
        <a:p>
          <a:endParaRPr lang="de-DE"/>
        </a:p>
      </dgm:t>
    </dgm:pt>
    <dgm:pt modelId="{2AEF903D-17E5-46CC-A03D-33C7142989B2}" type="sibTrans" cxnId="{BD3E854A-5544-4254-9498-CECC33F8157D}">
      <dgm:prSet/>
      <dgm:spPr/>
      <dgm:t>
        <a:bodyPr/>
        <a:lstStyle/>
        <a:p>
          <a:endParaRPr lang="de-DE"/>
        </a:p>
      </dgm:t>
    </dgm:pt>
    <dgm:pt modelId="{4D6546AD-296B-4DFB-8E9A-AA8495AA2843}">
      <dgm:prSet phldrT="[Text]"/>
      <dgm:spPr/>
      <dgm:t>
        <a:bodyPr/>
        <a:lstStyle/>
        <a:p>
          <a:r>
            <a:rPr lang="de-DE" dirty="0" smtClean="0"/>
            <a:t>Gliederung &amp; Abschnitte</a:t>
          </a:r>
          <a:endParaRPr lang="de-DE" dirty="0"/>
        </a:p>
      </dgm:t>
    </dgm:pt>
    <dgm:pt modelId="{33F9E272-0085-424E-8AA7-67297C3EF56D}" type="parTrans" cxnId="{594B49E1-02F1-488C-8331-DEAF1911D373}">
      <dgm:prSet/>
      <dgm:spPr/>
      <dgm:t>
        <a:bodyPr/>
        <a:lstStyle/>
        <a:p>
          <a:endParaRPr lang="de-DE"/>
        </a:p>
      </dgm:t>
    </dgm:pt>
    <dgm:pt modelId="{2E9F7871-E481-4C0C-B756-D35C329EFCF2}" type="sibTrans" cxnId="{594B49E1-02F1-488C-8331-DEAF1911D373}">
      <dgm:prSet/>
      <dgm:spPr/>
      <dgm:t>
        <a:bodyPr/>
        <a:lstStyle/>
        <a:p>
          <a:endParaRPr lang="de-DE"/>
        </a:p>
      </dgm:t>
    </dgm:pt>
    <dgm:pt modelId="{92750294-5FF7-4038-A1F0-B704530E6AFA}">
      <dgm:prSet phldrT="[Text]"/>
      <dgm:spPr/>
      <dgm:t>
        <a:bodyPr/>
        <a:lstStyle/>
        <a:p>
          <a:r>
            <a:rPr lang="de-DE" dirty="0" smtClean="0"/>
            <a:t>Inhaltsverzeichnis</a:t>
          </a:r>
          <a:endParaRPr lang="de-DE" dirty="0"/>
        </a:p>
      </dgm:t>
    </dgm:pt>
    <dgm:pt modelId="{74082AE9-41FC-4D3D-A545-7B56CFB05915}" type="parTrans" cxnId="{6FF4A5AE-7FA5-4174-AFA9-DECF859376EB}">
      <dgm:prSet/>
      <dgm:spPr/>
      <dgm:t>
        <a:bodyPr/>
        <a:lstStyle/>
        <a:p>
          <a:endParaRPr lang="de-DE"/>
        </a:p>
      </dgm:t>
    </dgm:pt>
    <dgm:pt modelId="{573B78E1-B901-43F8-AD2B-EFF645118A09}" type="sibTrans" cxnId="{6FF4A5AE-7FA5-4174-AFA9-DECF859376EB}">
      <dgm:prSet/>
      <dgm:spPr/>
      <dgm:t>
        <a:bodyPr/>
        <a:lstStyle/>
        <a:p>
          <a:endParaRPr lang="de-DE"/>
        </a:p>
      </dgm:t>
    </dgm:pt>
    <dgm:pt modelId="{FA7267E5-29E4-42FB-AEBD-BBE891AF9AFD}">
      <dgm:prSet phldrT="[Text]"/>
      <dgm:spPr/>
      <dgm:t>
        <a:bodyPr/>
        <a:lstStyle/>
        <a:p>
          <a:r>
            <a:rPr lang="de-DE" dirty="0" smtClean="0"/>
            <a:t>Texte</a:t>
          </a:r>
          <a:endParaRPr lang="de-DE" dirty="0"/>
        </a:p>
      </dgm:t>
    </dgm:pt>
    <dgm:pt modelId="{D46A4701-25A8-498E-AAA9-63CAC4FE4457}" type="parTrans" cxnId="{CE7E05EE-96F8-417E-BD93-A1C1463B0D6B}">
      <dgm:prSet/>
      <dgm:spPr/>
      <dgm:t>
        <a:bodyPr/>
        <a:lstStyle/>
        <a:p>
          <a:endParaRPr lang="de-DE"/>
        </a:p>
      </dgm:t>
    </dgm:pt>
    <dgm:pt modelId="{E3B9CCFB-76EF-479A-8664-8BBF5A9DF29B}" type="sibTrans" cxnId="{CE7E05EE-96F8-417E-BD93-A1C1463B0D6B}">
      <dgm:prSet/>
      <dgm:spPr/>
      <dgm:t>
        <a:bodyPr/>
        <a:lstStyle/>
        <a:p>
          <a:endParaRPr lang="de-DE"/>
        </a:p>
      </dgm:t>
    </dgm:pt>
    <dgm:pt modelId="{A8AD5423-8B76-4102-9851-BA2AB2F725E9}">
      <dgm:prSet phldrT="[Text]"/>
      <dgm:spPr/>
      <dgm:t>
        <a:bodyPr/>
        <a:lstStyle/>
        <a:p>
          <a:r>
            <a:rPr lang="de-DE" dirty="0" smtClean="0"/>
            <a:t>Literaturverzeichnis</a:t>
          </a:r>
          <a:endParaRPr lang="de-DE" dirty="0"/>
        </a:p>
      </dgm:t>
    </dgm:pt>
    <dgm:pt modelId="{E6034177-1D6E-4A88-BCA1-7F4209A75B03}" type="parTrans" cxnId="{CC737196-C69B-42A7-B4E2-9BD99EE913A6}">
      <dgm:prSet/>
      <dgm:spPr/>
      <dgm:t>
        <a:bodyPr/>
        <a:lstStyle/>
        <a:p>
          <a:endParaRPr lang="de-DE"/>
        </a:p>
      </dgm:t>
    </dgm:pt>
    <dgm:pt modelId="{0CD0F2D1-1595-4986-B18F-ADE4EF2C428F}" type="sibTrans" cxnId="{CC737196-C69B-42A7-B4E2-9BD99EE913A6}">
      <dgm:prSet/>
      <dgm:spPr/>
      <dgm:t>
        <a:bodyPr/>
        <a:lstStyle/>
        <a:p>
          <a:endParaRPr lang="de-DE"/>
        </a:p>
      </dgm:t>
    </dgm:pt>
    <dgm:pt modelId="{2B54B743-D1C7-4AFF-AC22-7DDC8B783389}" type="pres">
      <dgm:prSet presAssocID="{358686F9-CDA9-41BE-A90B-EBFFD6AE76E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F7E69A07-3866-4646-9DB7-C6F5869670F3}" type="pres">
      <dgm:prSet presAssocID="{DA96876E-B7AE-4C92-927E-324BC62413A9}" presName="centerShape" presStyleLbl="node0" presStyleIdx="0" presStyleCnt="1"/>
      <dgm:spPr/>
      <dgm:t>
        <a:bodyPr/>
        <a:lstStyle/>
        <a:p>
          <a:endParaRPr lang="de-DE"/>
        </a:p>
      </dgm:t>
    </dgm:pt>
    <dgm:pt modelId="{0B314326-9BE1-4101-AF0C-09FDAC2A7D83}" type="pres">
      <dgm:prSet presAssocID="{33F9E272-0085-424E-8AA7-67297C3EF56D}" presName="parTrans" presStyleLbl="bgSibTrans2D1" presStyleIdx="0" presStyleCnt="4"/>
      <dgm:spPr/>
      <dgm:t>
        <a:bodyPr/>
        <a:lstStyle/>
        <a:p>
          <a:endParaRPr lang="de-DE"/>
        </a:p>
      </dgm:t>
    </dgm:pt>
    <dgm:pt modelId="{9AB6CA4D-6175-4849-9091-04BF8AC5D5D8}" type="pres">
      <dgm:prSet presAssocID="{4D6546AD-296B-4DFB-8E9A-AA8495AA2843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241FF17-BC70-4E30-A5BC-BDF310648283}" type="pres">
      <dgm:prSet presAssocID="{74082AE9-41FC-4D3D-A545-7B56CFB05915}" presName="parTrans" presStyleLbl="bgSibTrans2D1" presStyleIdx="1" presStyleCnt="4"/>
      <dgm:spPr/>
      <dgm:t>
        <a:bodyPr/>
        <a:lstStyle/>
        <a:p>
          <a:endParaRPr lang="de-DE"/>
        </a:p>
      </dgm:t>
    </dgm:pt>
    <dgm:pt modelId="{7406D24D-06DC-49C1-8491-1F417AACAF7A}" type="pres">
      <dgm:prSet presAssocID="{92750294-5FF7-4038-A1F0-B704530E6AFA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DBA1A35-4F1A-4CB7-9091-621ED74B6847}" type="pres">
      <dgm:prSet presAssocID="{D46A4701-25A8-498E-AAA9-63CAC4FE4457}" presName="parTrans" presStyleLbl="bgSibTrans2D1" presStyleIdx="2" presStyleCnt="4"/>
      <dgm:spPr/>
      <dgm:t>
        <a:bodyPr/>
        <a:lstStyle/>
        <a:p>
          <a:endParaRPr lang="de-DE"/>
        </a:p>
      </dgm:t>
    </dgm:pt>
    <dgm:pt modelId="{DA207E7F-E0AA-45D9-B852-7EF5F1051638}" type="pres">
      <dgm:prSet presAssocID="{FA7267E5-29E4-42FB-AEBD-BBE891AF9AF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823BA48-7F04-465C-AE84-1B3B737B2068}" type="pres">
      <dgm:prSet presAssocID="{E6034177-1D6E-4A88-BCA1-7F4209A75B03}" presName="parTrans" presStyleLbl="bgSibTrans2D1" presStyleIdx="3" presStyleCnt="4"/>
      <dgm:spPr/>
      <dgm:t>
        <a:bodyPr/>
        <a:lstStyle/>
        <a:p>
          <a:endParaRPr lang="de-DE"/>
        </a:p>
      </dgm:t>
    </dgm:pt>
    <dgm:pt modelId="{16A75361-09B9-43C8-895F-50BA97A24894}" type="pres">
      <dgm:prSet presAssocID="{A8AD5423-8B76-4102-9851-BA2AB2F725E9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62B04559-B077-4A19-ACD6-EB644D6B70F2}" type="presOf" srcId="{FA7267E5-29E4-42FB-AEBD-BBE891AF9AFD}" destId="{DA207E7F-E0AA-45D9-B852-7EF5F1051638}" srcOrd="0" destOrd="0" presId="urn:microsoft.com/office/officeart/2005/8/layout/radial4"/>
    <dgm:cxn modelId="{BD3E854A-5544-4254-9498-CECC33F8157D}" srcId="{358686F9-CDA9-41BE-A90B-EBFFD6AE76E6}" destId="{DA96876E-B7AE-4C92-927E-324BC62413A9}" srcOrd="0" destOrd="0" parTransId="{4A862245-AE14-4FE3-9423-EFFBC1967EDF}" sibTransId="{2AEF903D-17E5-46CC-A03D-33C7142989B2}"/>
    <dgm:cxn modelId="{594B49E1-02F1-488C-8331-DEAF1911D373}" srcId="{DA96876E-B7AE-4C92-927E-324BC62413A9}" destId="{4D6546AD-296B-4DFB-8E9A-AA8495AA2843}" srcOrd="0" destOrd="0" parTransId="{33F9E272-0085-424E-8AA7-67297C3EF56D}" sibTransId="{2E9F7871-E481-4C0C-B756-D35C329EFCF2}"/>
    <dgm:cxn modelId="{C41F95FB-D881-4CFD-93A5-B41165234CF4}" type="presOf" srcId="{DA96876E-B7AE-4C92-927E-324BC62413A9}" destId="{F7E69A07-3866-4646-9DB7-C6F5869670F3}" srcOrd="0" destOrd="0" presId="urn:microsoft.com/office/officeart/2005/8/layout/radial4"/>
    <dgm:cxn modelId="{734E8F89-3FBB-4024-B604-0AA953F523B8}" type="presOf" srcId="{D46A4701-25A8-498E-AAA9-63CAC4FE4457}" destId="{3DBA1A35-4F1A-4CB7-9091-621ED74B6847}" srcOrd="0" destOrd="0" presId="urn:microsoft.com/office/officeart/2005/8/layout/radial4"/>
    <dgm:cxn modelId="{6FF4A5AE-7FA5-4174-AFA9-DECF859376EB}" srcId="{DA96876E-B7AE-4C92-927E-324BC62413A9}" destId="{92750294-5FF7-4038-A1F0-B704530E6AFA}" srcOrd="1" destOrd="0" parTransId="{74082AE9-41FC-4D3D-A545-7B56CFB05915}" sibTransId="{573B78E1-B901-43F8-AD2B-EFF645118A09}"/>
    <dgm:cxn modelId="{952562BC-CC88-467B-8346-C13D4291850E}" type="presOf" srcId="{92750294-5FF7-4038-A1F0-B704530E6AFA}" destId="{7406D24D-06DC-49C1-8491-1F417AACAF7A}" srcOrd="0" destOrd="0" presId="urn:microsoft.com/office/officeart/2005/8/layout/radial4"/>
    <dgm:cxn modelId="{B5239E39-4332-44F8-ADF4-0D693C101C0B}" type="presOf" srcId="{A8AD5423-8B76-4102-9851-BA2AB2F725E9}" destId="{16A75361-09B9-43C8-895F-50BA97A24894}" srcOrd="0" destOrd="0" presId="urn:microsoft.com/office/officeart/2005/8/layout/radial4"/>
    <dgm:cxn modelId="{A34F6288-D173-4193-8038-88026CF763D5}" type="presOf" srcId="{358686F9-CDA9-41BE-A90B-EBFFD6AE76E6}" destId="{2B54B743-D1C7-4AFF-AC22-7DDC8B783389}" srcOrd="0" destOrd="0" presId="urn:microsoft.com/office/officeart/2005/8/layout/radial4"/>
    <dgm:cxn modelId="{CB40B34D-381B-42D6-838F-6FDD4596C666}" type="presOf" srcId="{74082AE9-41FC-4D3D-A545-7B56CFB05915}" destId="{7241FF17-BC70-4E30-A5BC-BDF310648283}" srcOrd="0" destOrd="0" presId="urn:microsoft.com/office/officeart/2005/8/layout/radial4"/>
    <dgm:cxn modelId="{BEB1EE9D-1174-40E6-804B-61DB08AAC960}" type="presOf" srcId="{33F9E272-0085-424E-8AA7-67297C3EF56D}" destId="{0B314326-9BE1-4101-AF0C-09FDAC2A7D83}" srcOrd="0" destOrd="0" presId="urn:microsoft.com/office/officeart/2005/8/layout/radial4"/>
    <dgm:cxn modelId="{CE7E05EE-96F8-417E-BD93-A1C1463B0D6B}" srcId="{DA96876E-B7AE-4C92-927E-324BC62413A9}" destId="{FA7267E5-29E4-42FB-AEBD-BBE891AF9AFD}" srcOrd="2" destOrd="0" parTransId="{D46A4701-25A8-498E-AAA9-63CAC4FE4457}" sibTransId="{E3B9CCFB-76EF-479A-8664-8BBF5A9DF29B}"/>
    <dgm:cxn modelId="{05B18065-4378-4B72-A87C-1EC8F0DEDBC0}" type="presOf" srcId="{E6034177-1D6E-4A88-BCA1-7F4209A75B03}" destId="{A823BA48-7F04-465C-AE84-1B3B737B2068}" srcOrd="0" destOrd="0" presId="urn:microsoft.com/office/officeart/2005/8/layout/radial4"/>
    <dgm:cxn modelId="{FCB8CA04-7B24-4634-BEE9-365A3A6F75BC}" type="presOf" srcId="{4D6546AD-296B-4DFB-8E9A-AA8495AA2843}" destId="{9AB6CA4D-6175-4849-9091-04BF8AC5D5D8}" srcOrd="0" destOrd="0" presId="urn:microsoft.com/office/officeart/2005/8/layout/radial4"/>
    <dgm:cxn modelId="{CC737196-C69B-42A7-B4E2-9BD99EE913A6}" srcId="{DA96876E-B7AE-4C92-927E-324BC62413A9}" destId="{A8AD5423-8B76-4102-9851-BA2AB2F725E9}" srcOrd="3" destOrd="0" parTransId="{E6034177-1D6E-4A88-BCA1-7F4209A75B03}" sibTransId="{0CD0F2D1-1595-4986-B18F-ADE4EF2C428F}"/>
    <dgm:cxn modelId="{EE5ED150-099E-440C-93B8-6FA652180F6D}" type="presParOf" srcId="{2B54B743-D1C7-4AFF-AC22-7DDC8B783389}" destId="{F7E69A07-3866-4646-9DB7-C6F5869670F3}" srcOrd="0" destOrd="0" presId="urn:microsoft.com/office/officeart/2005/8/layout/radial4"/>
    <dgm:cxn modelId="{7AD1D9A8-2399-440F-9B8C-477EA8311533}" type="presParOf" srcId="{2B54B743-D1C7-4AFF-AC22-7DDC8B783389}" destId="{0B314326-9BE1-4101-AF0C-09FDAC2A7D83}" srcOrd="1" destOrd="0" presId="urn:microsoft.com/office/officeart/2005/8/layout/radial4"/>
    <dgm:cxn modelId="{C12D7757-10C5-4235-A468-AC7BA7626C6D}" type="presParOf" srcId="{2B54B743-D1C7-4AFF-AC22-7DDC8B783389}" destId="{9AB6CA4D-6175-4849-9091-04BF8AC5D5D8}" srcOrd="2" destOrd="0" presId="urn:microsoft.com/office/officeart/2005/8/layout/radial4"/>
    <dgm:cxn modelId="{1248A924-3A94-448C-8BDE-A563F06D487C}" type="presParOf" srcId="{2B54B743-D1C7-4AFF-AC22-7DDC8B783389}" destId="{7241FF17-BC70-4E30-A5BC-BDF310648283}" srcOrd="3" destOrd="0" presId="urn:microsoft.com/office/officeart/2005/8/layout/radial4"/>
    <dgm:cxn modelId="{50BC82B0-3D18-4B8B-9888-07B43EAB0571}" type="presParOf" srcId="{2B54B743-D1C7-4AFF-AC22-7DDC8B783389}" destId="{7406D24D-06DC-49C1-8491-1F417AACAF7A}" srcOrd="4" destOrd="0" presId="urn:microsoft.com/office/officeart/2005/8/layout/radial4"/>
    <dgm:cxn modelId="{1C941DE6-7D8D-4AFB-8A8F-4BB52D416B92}" type="presParOf" srcId="{2B54B743-D1C7-4AFF-AC22-7DDC8B783389}" destId="{3DBA1A35-4F1A-4CB7-9091-621ED74B6847}" srcOrd="5" destOrd="0" presId="urn:microsoft.com/office/officeart/2005/8/layout/radial4"/>
    <dgm:cxn modelId="{5B754A49-94B5-496D-B364-73CDA7C741C2}" type="presParOf" srcId="{2B54B743-D1C7-4AFF-AC22-7DDC8B783389}" destId="{DA207E7F-E0AA-45D9-B852-7EF5F1051638}" srcOrd="6" destOrd="0" presId="urn:microsoft.com/office/officeart/2005/8/layout/radial4"/>
    <dgm:cxn modelId="{966D6029-DA62-46B7-9FF4-D744BD168B8B}" type="presParOf" srcId="{2B54B743-D1C7-4AFF-AC22-7DDC8B783389}" destId="{A823BA48-7F04-465C-AE84-1B3B737B2068}" srcOrd="7" destOrd="0" presId="urn:microsoft.com/office/officeart/2005/8/layout/radial4"/>
    <dgm:cxn modelId="{2541A566-F797-49D4-A560-51A321CF3BE9}" type="presParOf" srcId="{2B54B743-D1C7-4AFF-AC22-7DDC8B783389}" destId="{16A75361-09B9-43C8-895F-50BA97A24894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417F1C-E1AA-4FF4-87DD-177D3D48906C}" type="datetimeFigureOut">
              <a:rPr lang="de-DE" smtClean="0"/>
              <a:t>23.02.2019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12EB3-848C-48EB-9DBE-A320E14B8D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2771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12EB3-848C-48EB-9DBE-A320E14B8D4D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2012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Keine</a:t>
            </a:r>
            <a:r>
              <a:rPr lang="de-DE" baseline="0" dirty="0" smtClean="0"/>
              <a:t> Leerzeilen und Spalten, das es sonst separate Tabellen sind.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12EB3-848C-48EB-9DBE-A320E14B8D4D}" type="slidenum">
              <a:rPr lang="de-DE" smtClean="0"/>
              <a:t>87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138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E1642-58A8-41D1-A08D-EB4913B1C0E2}" type="datetimeFigureOut">
              <a:rPr lang="de-DE" smtClean="0"/>
              <a:t>23.02.2019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5D204-08C5-49A0-91BE-1954EB205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0625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E1642-58A8-41D1-A08D-EB4913B1C0E2}" type="datetimeFigureOut">
              <a:rPr lang="de-DE" smtClean="0"/>
              <a:t>23.02.2019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5D204-08C5-49A0-91BE-1954EB205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9461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E1642-58A8-41D1-A08D-EB4913B1C0E2}" type="datetimeFigureOut">
              <a:rPr lang="de-DE" smtClean="0"/>
              <a:t>23.02.2019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5D204-08C5-49A0-91BE-1954EB205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7407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E1642-58A8-41D1-A08D-EB4913B1C0E2}" type="datetimeFigureOut">
              <a:rPr lang="de-DE" smtClean="0"/>
              <a:t>23.02.2019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5D204-08C5-49A0-91BE-1954EB205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7649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E1642-58A8-41D1-A08D-EB4913B1C0E2}" type="datetimeFigureOut">
              <a:rPr lang="de-DE" smtClean="0"/>
              <a:t>23.02.2019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5D204-08C5-49A0-91BE-1954EB205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2743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E1642-58A8-41D1-A08D-EB4913B1C0E2}" type="datetimeFigureOut">
              <a:rPr lang="de-DE" smtClean="0"/>
              <a:t>23.02.2019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5D204-08C5-49A0-91BE-1954EB205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1335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E1642-58A8-41D1-A08D-EB4913B1C0E2}" type="datetimeFigureOut">
              <a:rPr lang="de-DE" smtClean="0"/>
              <a:t>23.02.2019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5D204-08C5-49A0-91BE-1954EB205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5193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E1642-58A8-41D1-A08D-EB4913B1C0E2}" type="datetimeFigureOut">
              <a:rPr lang="de-DE" smtClean="0"/>
              <a:t>23.02.2019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5D204-08C5-49A0-91BE-1954EB205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4708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E1642-58A8-41D1-A08D-EB4913B1C0E2}" type="datetimeFigureOut">
              <a:rPr lang="de-DE" smtClean="0"/>
              <a:t>23.02.2019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5D204-08C5-49A0-91BE-1954EB205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8508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E1642-58A8-41D1-A08D-EB4913B1C0E2}" type="datetimeFigureOut">
              <a:rPr lang="de-DE" smtClean="0"/>
              <a:t>23.02.2019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5D204-08C5-49A0-91BE-1954EB205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7203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E1642-58A8-41D1-A08D-EB4913B1C0E2}" type="datetimeFigureOut">
              <a:rPr lang="de-DE" smtClean="0"/>
              <a:t>23.02.2019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5D204-08C5-49A0-91BE-1954EB205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9641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1E1642-58A8-41D1-A08D-EB4913B1C0E2}" type="datetimeFigureOut">
              <a:rPr lang="de-DE" smtClean="0"/>
              <a:t>23.02.2019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5D204-08C5-49A0-91BE-1954EB205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8306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b="1" dirty="0"/>
              <a:t>MS Office Anwendungen für Studium und Beruf 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Hochschule Merseburg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049038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1 Word Grundlegende Tipps II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27575"/>
          </a:xfrm>
        </p:spPr>
        <p:txBody>
          <a:bodyPr>
            <a:normAutofit/>
          </a:bodyPr>
          <a:lstStyle/>
          <a:p>
            <a:r>
              <a:rPr lang="de-DE" dirty="0" smtClean="0"/>
              <a:t>Befehle wiederholen mit: F4 (STRG+Y </a:t>
            </a:r>
            <a:r>
              <a:rPr lang="de-DE" dirty="0" err="1" smtClean="0"/>
              <a:t>Redo</a:t>
            </a:r>
            <a:r>
              <a:rPr lang="de-DE" dirty="0" smtClean="0"/>
              <a:t>)</a:t>
            </a:r>
          </a:p>
          <a:p>
            <a:pPr lvl="1"/>
            <a:r>
              <a:rPr lang="de-DE" dirty="0" smtClean="0"/>
              <a:t>Beispiel: komplexe Befehle oder geschriebener Text</a:t>
            </a:r>
          </a:p>
          <a:p>
            <a:pPr lvl="1"/>
            <a:r>
              <a:rPr lang="de-DE" dirty="0" smtClean="0"/>
              <a:t>Pinselsymbol: Doppelklick für längere Aktivierung</a:t>
            </a:r>
          </a:p>
          <a:p>
            <a:pPr lvl="2"/>
            <a:r>
              <a:rPr lang="de-DE" dirty="0" smtClean="0"/>
              <a:t>Übertragen von Formaten</a:t>
            </a:r>
          </a:p>
          <a:p>
            <a:r>
              <a:rPr lang="de-DE" dirty="0" smtClean="0"/>
              <a:t>Wiederkehrende Texte</a:t>
            </a:r>
          </a:p>
          <a:p>
            <a:pPr lvl="1"/>
            <a:r>
              <a:rPr lang="de-DE" dirty="0" smtClean="0"/>
              <a:t>Schnellbausteine und Autokorrektur</a:t>
            </a:r>
          </a:p>
          <a:p>
            <a:pPr lvl="2"/>
            <a:r>
              <a:rPr lang="de-DE" dirty="0" err="1" smtClean="0"/>
              <a:t>Untschiede</a:t>
            </a:r>
            <a:r>
              <a:rPr lang="de-DE" dirty="0" smtClean="0"/>
              <a:t>:</a:t>
            </a:r>
          </a:p>
          <a:p>
            <a:r>
              <a:rPr lang="de-DE" dirty="0" smtClean="0"/>
              <a:t>Zu den letzten 3 Positionen wechseln wo geschrieben wurde</a:t>
            </a:r>
          </a:p>
          <a:p>
            <a:pPr lvl="1"/>
            <a:r>
              <a:rPr lang="de-DE" dirty="0" smtClean="0"/>
              <a:t>SHIFT + F5 (ab Office 2010)</a:t>
            </a:r>
          </a:p>
          <a:p>
            <a:pPr lvl="2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351601171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Datenauswertung in Excel – Pivot-Tabelle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 smtClean="0"/>
              <a:t>Lösung:</a:t>
            </a:r>
          </a:p>
          <a:p>
            <a:pPr marL="0" indent="0">
              <a:buNone/>
            </a:pPr>
            <a:r>
              <a:rPr lang="de-DE" dirty="0" smtClean="0"/>
              <a:t>Spaltenauswahl: Gefäß, Menge und Händler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b="1" dirty="0" smtClean="0"/>
              <a:t>Hinweis: </a:t>
            </a:r>
          </a:p>
          <a:p>
            <a:pPr marL="0" indent="0">
              <a:buNone/>
            </a:pPr>
            <a:r>
              <a:rPr lang="de-DE" dirty="0" smtClean="0"/>
              <a:t>Datenauswertungen lesen sich am besten von oben nach unten.</a:t>
            </a:r>
          </a:p>
          <a:p>
            <a:pPr marL="0" indent="0">
              <a:buNone/>
            </a:pPr>
            <a:r>
              <a:rPr lang="de-DE" dirty="0" smtClean="0"/>
              <a:t>Nehmen Sie daher stets die Datensets als Spalte, in welcher sich die </a:t>
            </a:r>
          </a:p>
          <a:p>
            <a:pPr marL="0" indent="0">
              <a:buNone/>
            </a:pPr>
            <a:r>
              <a:rPr lang="de-DE" dirty="0" smtClean="0"/>
              <a:t>wenigsten Elemente befinden.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6087" y="4953952"/>
            <a:ext cx="3781425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102964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Datenauswertung in Excel </a:t>
            </a:r>
            <a:r>
              <a:rPr lang="de-DE" dirty="0" smtClean="0"/>
              <a:t>– Duplikate I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Duplikate entfernen Feature schon seit 97 – Variante enthalten</a:t>
            </a:r>
          </a:p>
          <a:p>
            <a:pPr marL="0" indent="0">
              <a:buNone/>
            </a:pPr>
            <a:r>
              <a:rPr lang="de-DE" b="1" dirty="0" smtClean="0"/>
              <a:t>Voraussetzungen: </a:t>
            </a:r>
            <a:r>
              <a:rPr lang="de-DE" dirty="0" smtClean="0"/>
              <a:t>Leerzeilen und Leerspalten vorher entfernen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smtClean="0"/>
              <a:t>Feature ist in der Rubrik – </a:t>
            </a:r>
            <a:r>
              <a:rPr lang="de-DE" b="1" i="1" dirty="0" smtClean="0"/>
              <a:t>Daten</a:t>
            </a:r>
            <a:r>
              <a:rPr lang="de-DE" dirty="0" smtClean="0"/>
              <a:t> zu finden</a:t>
            </a:r>
          </a:p>
          <a:p>
            <a:pPr marL="0" indent="0">
              <a:buNone/>
            </a:pPr>
            <a:r>
              <a:rPr lang="de-DE" dirty="0" smtClean="0"/>
              <a:t>Unterscheidung nach Vollduplikate und Teilduplikate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smtClean="0"/>
              <a:t>Excel kann nicht Inhaltlich prüfen, ggf. müssen Datensätze geprüft werden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3970591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Datenauswertung in Excel </a:t>
            </a:r>
            <a:r>
              <a:rPr lang="de-DE" dirty="0" smtClean="0"/>
              <a:t>– Duplikate II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5967" y="1497331"/>
            <a:ext cx="4543425" cy="131445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567" y="4123214"/>
            <a:ext cx="4695825" cy="2657475"/>
          </a:xfrm>
          <a:prstGeom prst="rect">
            <a:avLst/>
          </a:prstGeom>
        </p:spPr>
      </p:pic>
      <p:sp>
        <p:nvSpPr>
          <p:cNvPr id="6" name="Pfeil nach rechts 5"/>
          <p:cNvSpPr/>
          <p:nvPr/>
        </p:nvSpPr>
        <p:spPr>
          <a:xfrm rot="5400000">
            <a:off x="5212080" y="2946718"/>
            <a:ext cx="955040" cy="8328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3335966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Datenauswertung in Excel </a:t>
            </a:r>
            <a:r>
              <a:rPr lang="de-DE" dirty="0" smtClean="0"/>
              <a:t>– Duplikate III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 smtClean="0"/>
              <a:t>Probleme beim entfernen der Duplikate</a:t>
            </a:r>
          </a:p>
          <a:p>
            <a:r>
              <a:rPr lang="de-DE" dirty="0" smtClean="0"/>
              <a:t>Duplikate werden einfach entfernt ohne Nachfrage</a:t>
            </a:r>
          </a:p>
          <a:p>
            <a:r>
              <a:rPr lang="de-DE" dirty="0" smtClean="0"/>
              <a:t>Kein Überblick über die aktuellen Duplikate</a:t>
            </a:r>
          </a:p>
          <a:p>
            <a:endParaRPr lang="de-DE" dirty="0"/>
          </a:p>
          <a:p>
            <a:pPr>
              <a:buFont typeface="Wingdings" panose="05000000000000000000" pitchFamily="2" charset="2"/>
              <a:buChar char="à"/>
            </a:pPr>
            <a:r>
              <a:rPr lang="de-DE" b="1" dirty="0" smtClean="0">
                <a:sym typeface="Wingdings" panose="05000000000000000000" pitchFamily="2" charset="2"/>
              </a:rPr>
              <a:t>Abhilfe: </a:t>
            </a:r>
            <a:r>
              <a:rPr lang="de-DE" b="1" dirty="0" err="1" smtClean="0">
                <a:sym typeface="Wingdings" panose="05000000000000000000" pitchFamily="2" charset="2"/>
              </a:rPr>
              <a:t>Duplikatsspalte</a:t>
            </a:r>
            <a:r>
              <a:rPr lang="de-DE" b="1" dirty="0" smtClean="0">
                <a:sym typeface="Wingdings" panose="05000000000000000000" pitchFamily="2" charset="2"/>
              </a:rPr>
              <a:t> erzeugen</a:t>
            </a:r>
          </a:p>
          <a:p>
            <a:r>
              <a:rPr lang="de-DE" dirty="0" smtClean="0">
                <a:sym typeface="Wingdings" panose="05000000000000000000" pitchFamily="2" charset="2"/>
              </a:rPr>
              <a:t>Bedingte Formatierung anlegen </a:t>
            </a:r>
          </a:p>
          <a:p>
            <a:r>
              <a:rPr lang="de-DE" dirty="0" smtClean="0">
                <a:sym typeface="Wingdings" panose="05000000000000000000" pitchFamily="2" charset="2"/>
              </a:rPr>
              <a:t>Filterung auf Bedingte Formatierung anwenden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321630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 Word – </a:t>
            </a:r>
            <a:r>
              <a:rPr lang="de-DE" dirty="0" smtClean="0"/>
              <a:t>Formatierungszeichen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Anzeigen von Formatierungszeichen in Word</a:t>
            </a:r>
          </a:p>
          <a:p>
            <a:pPr lvl="1"/>
            <a:r>
              <a:rPr lang="de-DE" dirty="0" smtClean="0"/>
              <a:t>Einblenden von Formatierungszeichen mit STRG + SHIFT und STERN Taste</a:t>
            </a:r>
          </a:p>
          <a:p>
            <a:r>
              <a:rPr lang="de-DE" dirty="0" smtClean="0"/>
              <a:t>Absatzmarken</a:t>
            </a:r>
          </a:p>
          <a:p>
            <a:r>
              <a:rPr lang="de-DE" dirty="0" smtClean="0"/>
              <a:t>Leerzeichen, Tabs…</a:t>
            </a:r>
          </a:p>
          <a:p>
            <a:endParaRPr lang="de-DE" dirty="0" smtClean="0"/>
          </a:p>
          <a:p>
            <a:pPr lvl="1"/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6302" y="2705100"/>
            <a:ext cx="5286375" cy="152400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001294"/>
            <a:ext cx="7066191" cy="274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24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1 Word – Erweiterte Optionseinstellungen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a</a:t>
            </a:r>
            <a:r>
              <a:rPr lang="de-DE" dirty="0" smtClean="0"/>
              <a:t>lle Word Optionen sind nach Häufigkeit der Verwendung gruppiert</a:t>
            </a:r>
          </a:p>
          <a:p>
            <a:r>
              <a:rPr lang="de-DE" dirty="0" smtClean="0"/>
              <a:t>Jede Funktion kann mit jeweils dem gleichen Schalter erweitert werden um die erweiterten Optionen der Rubrik zu öffnen</a:t>
            </a:r>
          </a:p>
          <a:p>
            <a:pPr marL="0" indent="0">
              <a:buNone/>
            </a:pPr>
            <a:endParaRPr lang="de-DE" dirty="0" smtClean="0"/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600" y="4165600"/>
            <a:ext cx="95250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95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9700" y="3697288"/>
            <a:ext cx="5283200" cy="9715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1 </a:t>
            </a:r>
            <a:r>
              <a:rPr lang="de-DE" dirty="0"/>
              <a:t>Die </a:t>
            </a:r>
            <a:r>
              <a:rPr lang="de-DE" dirty="0" smtClean="0"/>
              <a:t>Dokumenteneinstellungen</a:t>
            </a:r>
            <a:endParaRPr lang="de-DE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Festlegung von Seitenrand und Papierformat</a:t>
            </a:r>
          </a:p>
          <a:p>
            <a:r>
              <a:rPr lang="de-DE" dirty="0" smtClean="0"/>
              <a:t>Umfang kann so besser eingeschätzt werden</a:t>
            </a:r>
            <a:endParaRPr lang="de-DE" dirty="0"/>
          </a:p>
          <a:p>
            <a:r>
              <a:rPr lang="de-DE" dirty="0" smtClean="0"/>
              <a:t>Einstellungen unter der Rubrik Layout</a:t>
            </a:r>
          </a:p>
          <a:p>
            <a:r>
              <a:rPr lang="de-DE" dirty="0" smtClean="0"/>
              <a:t>Seitenränder anpassen unter Berücksichtigung der Vorschriften der Hochschule</a:t>
            </a:r>
          </a:p>
          <a:p>
            <a:pPr lvl="1"/>
            <a:r>
              <a:rPr lang="de-DE" dirty="0" smtClean="0"/>
              <a:t>Eigene Seitenrändern definieren</a:t>
            </a:r>
          </a:p>
          <a:p>
            <a:r>
              <a:rPr lang="de-DE" dirty="0" smtClean="0"/>
              <a:t>Bundsteg: Platzbedarf für die Bindung und Orientierung</a:t>
            </a:r>
          </a:p>
          <a:p>
            <a:r>
              <a:rPr lang="de-DE" dirty="0" smtClean="0"/>
              <a:t>Druckformatfestlegen: Formatierung 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1925" y="5648325"/>
            <a:ext cx="3867150" cy="105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68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Part 2</a:t>
            </a:r>
            <a:r>
              <a:rPr lang="de-DE" dirty="0"/>
              <a:t>: </a:t>
            </a:r>
            <a:r>
              <a:rPr lang="de-DE" dirty="0" smtClean="0"/>
              <a:t>Formatvorlagen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Templates und Feldfunktionen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7116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2 </a:t>
            </a:r>
            <a:r>
              <a:rPr lang="de-DE" dirty="0"/>
              <a:t>Word – </a:t>
            </a:r>
            <a:r>
              <a:rPr lang="de-DE" dirty="0" smtClean="0"/>
              <a:t>Formatvorlagen I	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Word bietet Formatvorlagen Standardmäßig an</a:t>
            </a:r>
          </a:p>
          <a:p>
            <a:pPr lvl="1"/>
            <a:r>
              <a:rPr lang="de-DE" dirty="0" smtClean="0"/>
              <a:t>Überschrift 1,2,3</a:t>
            </a:r>
          </a:p>
          <a:p>
            <a:pPr lvl="1"/>
            <a:r>
              <a:rPr lang="de-DE" dirty="0" smtClean="0"/>
              <a:t>Titel</a:t>
            </a:r>
          </a:p>
          <a:p>
            <a:r>
              <a:rPr lang="de-DE" dirty="0" smtClean="0"/>
              <a:t>Erzeugen von eigenen Formatvorlagen</a:t>
            </a:r>
          </a:p>
          <a:p>
            <a:pPr lvl="1"/>
            <a:r>
              <a:rPr lang="de-DE" dirty="0" smtClean="0"/>
              <a:t>Ablage in: Normal.dotm Datei</a:t>
            </a:r>
          </a:p>
          <a:p>
            <a:r>
              <a:rPr lang="de-DE" dirty="0" smtClean="0"/>
              <a:t>Formatvorlagen sind eine Kombination aus</a:t>
            </a:r>
          </a:p>
          <a:p>
            <a:pPr lvl="1"/>
            <a:r>
              <a:rPr lang="de-DE" dirty="0" smtClean="0"/>
              <a:t>Schriftart, Farbe</a:t>
            </a:r>
          </a:p>
          <a:p>
            <a:pPr lvl="1"/>
            <a:r>
              <a:rPr lang="de-DE" dirty="0" smtClean="0"/>
              <a:t>Größe</a:t>
            </a:r>
          </a:p>
          <a:p>
            <a:pPr lvl="1"/>
            <a:r>
              <a:rPr lang="de-DE" dirty="0" smtClean="0"/>
              <a:t>Stil und Formatierung dieser</a:t>
            </a:r>
          </a:p>
          <a:p>
            <a:r>
              <a:rPr lang="de-DE" dirty="0" smtClean="0"/>
              <a:t>Der Pinsel für schnelle Formatübertragungen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419594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2 Word – Formatvorlagen II		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85684" y="1442166"/>
            <a:ext cx="7052187" cy="520745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de-DE" sz="2400" dirty="0" smtClean="0"/>
              <a:t>Die Erstellung/Bearbeitung einheitlicher Formatvorlagen </a:t>
            </a:r>
          </a:p>
          <a:p>
            <a:r>
              <a:rPr lang="de-DE" sz="2400" dirty="0"/>
              <a:t>Word bietet Formatvorlagen Standardmäßig an</a:t>
            </a:r>
          </a:p>
          <a:p>
            <a:pPr lvl="1"/>
            <a:r>
              <a:rPr lang="de-DE" dirty="0"/>
              <a:t>Überschrift 1,2,3</a:t>
            </a:r>
          </a:p>
          <a:p>
            <a:pPr lvl="1"/>
            <a:r>
              <a:rPr lang="de-DE" dirty="0" smtClean="0"/>
              <a:t>Titel</a:t>
            </a:r>
          </a:p>
          <a:p>
            <a:endParaRPr lang="de-DE" sz="2400" dirty="0" smtClean="0"/>
          </a:p>
          <a:p>
            <a:pPr>
              <a:buFont typeface="Wingdings" panose="05000000000000000000" pitchFamily="2" charset="2"/>
              <a:buChar char="à"/>
            </a:pPr>
            <a:r>
              <a:rPr lang="de-DE" sz="2400" dirty="0" smtClean="0">
                <a:sym typeface="Wingdings" panose="05000000000000000000" pitchFamily="2" charset="2"/>
              </a:rPr>
              <a:t> Wordvorlage auf Basis eines </a:t>
            </a:r>
            <a:r>
              <a:rPr lang="de-DE" sz="2400" dirty="0" err="1" smtClean="0">
                <a:sym typeface="Wingdings" panose="05000000000000000000" pitchFamily="2" charset="2"/>
              </a:rPr>
              <a:t>Corporates</a:t>
            </a:r>
            <a:r>
              <a:rPr lang="de-DE" sz="2400" dirty="0" smtClean="0">
                <a:sym typeface="Wingdings" panose="05000000000000000000" pitchFamily="2" charset="2"/>
              </a:rPr>
              <a:t> Design</a:t>
            </a:r>
          </a:p>
          <a:p>
            <a:pPr lvl="1"/>
            <a:r>
              <a:rPr lang="de-DE" dirty="0" smtClean="0">
                <a:sym typeface="Wingdings" panose="05000000000000000000" pitchFamily="2" charset="2"/>
              </a:rPr>
              <a:t>Anpassung von Schriftart und Farben </a:t>
            </a:r>
          </a:p>
          <a:p>
            <a:pPr lvl="1"/>
            <a:r>
              <a:rPr lang="de-DE" dirty="0" smtClean="0">
                <a:sym typeface="Wingdings" panose="05000000000000000000" pitchFamily="2" charset="2"/>
              </a:rPr>
              <a:t>Ggf. Hochschullogo</a:t>
            </a:r>
          </a:p>
          <a:p>
            <a:r>
              <a:rPr lang="de-DE" sz="2400" dirty="0"/>
              <a:t>Erzeugen von eigenen Formatvorlagen</a:t>
            </a:r>
          </a:p>
          <a:p>
            <a:pPr lvl="1"/>
            <a:r>
              <a:rPr lang="de-DE" dirty="0"/>
              <a:t>Ablage in: </a:t>
            </a:r>
            <a:r>
              <a:rPr lang="de-DE" dirty="0" smtClean="0"/>
              <a:t>Normal.dot(m) Datei</a:t>
            </a:r>
          </a:p>
          <a:p>
            <a:pPr marL="457200" lvl="1" indent="0">
              <a:buNone/>
            </a:pPr>
            <a:endParaRPr lang="de-DE" dirty="0"/>
          </a:p>
          <a:p>
            <a:r>
              <a:rPr lang="de-DE" sz="2400" dirty="0"/>
              <a:t>Formatvorlagen sind eine Kombination aus</a:t>
            </a:r>
          </a:p>
          <a:p>
            <a:pPr lvl="1"/>
            <a:r>
              <a:rPr lang="de-DE" dirty="0"/>
              <a:t>Schriftart, Farbe</a:t>
            </a:r>
          </a:p>
          <a:p>
            <a:pPr lvl="1"/>
            <a:r>
              <a:rPr lang="de-DE" dirty="0"/>
              <a:t>Größe</a:t>
            </a:r>
          </a:p>
          <a:p>
            <a:pPr lvl="1"/>
            <a:r>
              <a:rPr lang="de-DE" dirty="0"/>
              <a:t>Stil und Formatierung </a:t>
            </a:r>
            <a:r>
              <a:rPr lang="de-DE" dirty="0" smtClean="0"/>
              <a:t>sowie Absatzart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de-DE" dirty="0" smtClean="0">
                <a:sym typeface="Wingdings" panose="05000000000000000000" pitchFamily="2" charset="2"/>
              </a:rPr>
              <a:t>Hinweis:</a:t>
            </a:r>
          </a:p>
          <a:p>
            <a:pPr marL="457200" lvl="1" indent="0">
              <a:buNone/>
            </a:pPr>
            <a:r>
              <a:rPr lang="de-DE" dirty="0" smtClean="0">
                <a:sym typeface="Wingdings" panose="05000000000000000000" pitchFamily="2" charset="2"/>
              </a:rPr>
              <a:t> Formatvorlagen basieren auf der Technik der Feldfunktionen</a:t>
            </a:r>
            <a:endParaRPr lang="de-DE" dirty="0"/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978" y="365125"/>
            <a:ext cx="3509738" cy="628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10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2 Word – Feld und Feldfunktionen I</a:t>
            </a:r>
            <a:br>
              <a:rPr lang="de-DE" dirty="0" smtClean="0"/>
            </a:b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Überblick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5294671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>
                <a:sym typeface="Wingdings" panose="05000000000000000000" pitchFamily="2" charset="2"/>
              </a:rPr>
              <a:t></a:t>
            </a:r>
            <a:r>
              <a:rPr lang="de-DE" dirty="0" smtClean="0"/>
              <a:t>Dynamische Objekte/Felder die in Word-Sheets eingefügt werden:</a:t>
            </a:r>
            <a:endParaRPr lang="de-DE" dirty="0"/>
          </a:p>
          <a:p>
            <a:pPr marL="0" indent="0">
              <a:buNone/>
            </a:pPr>
            <a:r>
              <a:rPr lang="de-DE" b="1" dirty="0" smtClean="0"/>
              <a:t>Beispiel Feld:</a:t>
            </a:r>
          </a:p>
          <a:p>
            <a:r>
              <a:rPr lang="de-DE" sz="2400" dirty="0" smtClean="0"/>
              <a:t>Feld für das aktuelle Datum</a:t>
            </a:r>
          </a:p>
          <a:p>
            <a:r>
              <a:rPr lang="de-DE" sz="2400" dirty="0" smtClean="0"/>
              <a:t>Automatisches aktualisieren von Feldern vs. Textelemente</a:t>
            </a:r>
          </a:p>
          <a:p>
            <a:endParaRPr lang="de-DE" sz="2400" dirty="0" smtClean="0"/>
          </a:p>
          <a:p>
            <a:pPr marL="0" indent="0">
              <a:buNone/>
            </a:pPr>
            <a:r>
              <a:rPr lang="de-DE" sz="2400" b="1" dirty="0" smtClean="0"/>
              <a:t>Erkennung von Feldfunktionen</a:t>
            </a:r>
          </a:p>
          <a:p>
            <a:r>
              <a:rPr lang="de-DE" sz="2400" dirty="0" smtClean="0"/>
              <a:t>Hervorhebung des ganzen Feldes bei Markierung</a:t>
            </a:r>
          </a:p>
          <a:p>
            <a:r>
              <a:rPr lang="de-DE" sz="2400" dirty="0"/>
              <a:t>Feldschattierung kann in den Optionen aktiviert werden (immer oder bei Selektion)</a:t>
            </a:r>
          </a:p>
          <a:p>
            <a:r>
              <a:rPr lang="de-DE" sz="2400" dirty="0"/>
              <a:t>Feldfunktion ein-/ausschalten Funktion (Alt+F9)</a:t>
            </a:r>
          </a:p>
          <a:p>
            <a:pPr marL="0" indent="0">
              <a:buNone/>
            </a:pPr>
            <a:r>
              <a:rPr lang="de-DE" sz="2400" dirty="0" smtClean="0">
                <a:sym typeface="Wingdings" panose="05000000000000000000" pitchFamily="2" charset="2"/>
              </a:rPr>
              <a:t>   </a:t>
            </a:r>
            <a:r>
              <a:rPr lang="de-DE" sz="2000" dirty="0" smtClean="0">
                <a:sym typeface="Wingdings" panose="05000000000000000000" pitchFamily="2" charset="2"/>
              </a:rPr>
              <a:t></a:t>
            </a:r>
            <a:r>
              <a:rPr lang="de-DE" sz="2000" dirty="0" smtClean="0"/>
              <a:t>ACHTUNG</a:t>
            </a:r>
            <a:r>
              <a:rPr lang="de-DE" sz="2000" dirty="0"/>
              <a:t>: es können Feldfunktionen innerhalb von Feldfunktionen existieren</a:t>
            </a:r>
          </a:p>
          <a:p>
            <a:endParaRPr lang="de-DE" sz="24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2105947"/>
            <a:ext cx="1295400" cy="87630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9825" y="2105947"/>
            <a:ext cx="5010150" cy="88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5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</a:t>
            </a:r>
            <a:r>
              <a:rPr lang="de-DE" dirty="0" smtClean="0"/>
              <a:t> Felder und Feldfunktionen II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429789"/>
            <a:ext cx="10515600" cy="5237018"/>
          </a:xfrm>
        </p:spPr>
        <p:txBody>
          <a:bodyPr>
            <a:normAutofit fontScale="85000" lnSpcReduction="20000"/>
          </a:bodyPr>
          <a:lstStyle/>
          <a:p>
            <a:r>
              <a:rPr lang="de-DE" dirty="0"/>
              <a:t>d</a:t>
            </a:r>
            <a:r>
              <a:rPr lang="de-DE" dirty="0" smtClean="0"/>
              <a:t>ynamische Objekte/Felder die in Word-Sheets eingefügt werden können</a:t>
            </a:r>
          </a:p>
          <a:p>
            <a:pPr marL="0" indent="0">
              <a:buNone/>
            </a:pPr>
            <a:r>
              <a:rPr lang="de-DE" dirty="0" smtClean="0"/>
              <a:t>Beispiel:</a:t>
            </a:r>
          </a:p>
          <a:p>
            <a:pPr lvl="1"/>
            <a:r>
              <a:rPr lang="de-DE" dirty="0" smtClean="0"/>
              <a:t>einfügen eines Feldes für das aktuelle Datum</a:t>
            </a:r>
          </a:p>
          <a:p>
            <a:pPr lvl="1"/>
            <a:r>
              <a:rPr lang="de-DE" dirty="0" smtClean="0"/>
              <a:t>automatisches aktualisieren von Felder vs. Textelemente</a:t>
            </a:r>
          </a:p>
          <a:p>
            <a:r>
              <a:rPr lang="de-DE" dirty="0" smtClean="0"/>
              <a:t>Erkennung von Feldfunktionen</a:t>
            </a:r>
          </a:p>
          <a:p>
            <a:pPr lvl="1"/>
            <a:r>
              <a:rPr lang="de-DE" dirty="0" smtClean="0"/>
              <a:t>Hervorhebung des ganzes Feldes bei Markierung</a:t>
            </a:r>
          </a:p>
          <a:p>
            <a:pPr lvl="1"/>
            <a:r>
              <a:rPr lang="de-DE" dirty="0" smtClean="0"/>
              <a:t>Feldschattierung kann in den Optionen aktiviert werden (immer oder bei Selektion)</a:t>
            </a:r>
          </a:p>
          <a:p>
            <a:pPr lvl="1"/>
            <a:r>
              <a:rPr lang="de-DE" dirty="0" smtClean="0"/>
              <a:t>Feldfunktion ein-/ausschalten Funktion (Alt+F9)</a:t>
            </a:r>
          </a:p>
          <a:p>
            <a:pPr lvl="2"/>
            <a:r>
              <a:rPr lang="de-DE" dirty="0" smtClean="0"/>
              <a:t>ACHTUNG: es können Feldfunktionen innerhalb von Feldfunktionen existieren</a:t>
            </a:r>
          </a:p>
          <a:p>
            <a:r>
              <a:rPr lang="de-DE" dirty="0" smtClean="0"/>
              <a:t>Feldfunktionen löschen: Cursor vor Feldfunktion setzen + 2* </a:t>
            </a:r>
            <a:r>
              <a:rPr lang="de-DE" dirty="0" err="1" smtClean="0"/>
              <a:t>Entf</a:t>
            </a:r>
            <a:r>
              <a:rPr lang="de-DE" dirty="0" smtClean="0"/>
              <a:t>.</a:t>
            </a:r>
          </a:p>
          <a:p>
            <a:r>
              <a:rPr lang="de-DE" dirty="0" smtClean="0"/>
              <a:t>Feldfunktionen finden: über „Gehe Zu“-</a:t>
            </a:r>
            <a:r>
              <a:rPr lang="de-DE" dirty="0" err="1" smtClean="0"/>
              <a:t>Funkion</a:t>
            </a:r>
            <a:endParaRPr lang="de-DE" dirty="0" smtClean="0"/>
          </a:p>
          <a:p>
            <a:pPr lvl="1"/>
            <a:r>
              <a:rPr lang="de-DE" dirty="0" smtClean="0"/>
              <a:t>Beliebiges Feld oder konkrete Feld Angabe</a:t>
            </a:r>
          </a:p>
          <a:p>
            <a:r>
              <a:rPr lang="de-DE" dirty="0" smtClean="0"/>
              <a:t>Aktualisieren von Felder</a:t>
            </a:r>
          </a:p>
          <a:p>
            <a:pPr lvl="1"/>
            <a:r>
              <a:rPr lang="de-DE" dirty="0" smtClean="0"/>
              <a:t>Einfrieren von Feldfunktion (STRG + F11)</a:t>
            </a:r>
          </a:p>
          <a:p>
            <a:pPr lvl="1"/>
            <a:r>
              <a:rPr lang="de-DE" dirty="0" smtClean="0"/>
              <a:t>Auftauen von Feldfunktionen (SHIFT + STRG + F11)</a:t>
            </a:r>
          </a:p>
          <a:p>
            <a:r>
              <a:rPr lang="de-DE" dirty="0" smtClean="0"/>
              <a:t>Umwandlung in reinen Text: STRG + SHIFT + F9</a:t>
            </a:r>
          </a:p>
          <a:p>
            <a:pPr marL="457200" lvl="1" indent="0">
              <a:buNone/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4101220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</a:t>
            </a:r>
            <a:r>
              <a:rPr lang="de-DE" dirty="0" smtClean="0"/>
              <a:t>. 1 Eigene Feldfunktionen II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43328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Beispiele für Feldfunktionen:</a:t>
            </a:r>
          </a:p>
          <a:p>
            <a:r>
              <a:rPr lang="de-DE" dirty="0" smtClean="0"/>
              <a:t>Inhaltsverzeichnis, Literaturverzeichnis</a:t>
            </a:r>
          </a:p>
          <a:p>
            <a:r>
              <a:rPr lang="de-DE" dirty="0" smtClean="0"/>
              <a:t>Seitenanzahl</a:t>
            </a:r>
          </a:p>
          <a:p>
            <a:pPr marL="0" indent="0">
              <a:buNone/>
            </a:pPr>
            <a:r>
              <a:rPr lang="de-DE" b="1" dirty="0" smtClean="0"/>
              <a:t>Feldfunktionen: </a:t>
            </a:r>
            <a:r>
              <a:rPr lang="de-DE" dirty="0" smtClean="0"/>
              <a:t>Schnellbausteine </a:t>
            </a:r>
            <a:r>
              <a:rPr lang="de-DE" dirty="0" smtClean="0">
                <a:sym typeface="Wingdings" panose="05000000000000000000" pitchFamily="2" charset="2"/>
              </a:rPr>
              <a:t> Feld auswählen</a:t>
            </a:r>
          </a:p>
          <a:p>
            <a:r>
              <a:rPr lang="de-DE" dirty="0" smtClean="0">
                <a:sym typeface="Wingdings" panose="05000000000000000000" pitchFamily="2" charset="2"/>
              </a:rPr>
              <a:t>Feldfunktionen werden in Kategorien angelegt</a:t>
            </a:r>
          </a:p>
          <a:p>
            <a:endParaRPr lang="de-DE" dirty="0">
              <a:sym typeface="Wingdings" panose="05000000000000000000" pitchFamily="2" charset="2"/>
            </a:endParaRPr>
          </a:p>
          <a:p>
            <a:r>
              <a:rPr lang="de-DE" dirty="0" smtClean="0">
                <a:sym typeface="Wingdings" panose="05000000000000000000" pitchFamily="2" charset="2"/>
              </a:rPr>
              <a:t>STRG + F9: Eingabe von eigenen Feldfunktionen über den Namen</a:t>
            </a:r>
          </a:p>
          <a:p>
            <a:pPr lvl="1"/>
            <a:r>
              <a:rPr lang="de-DE" dirty="0" smtClean="0">
                <a:sym typeface="Wingdings" panose="05000000000000000000" pitchFamily="2" charset="2"/>
              </a:rPr>
              <a:t>ALT + F9 Umschalten in Feldfunktionsmodus</a:t>
            </a:r>
          </a:p>
          <a:p>
            <a:pPr lvl="1"/>
            <a:r>
              <a:rPr lang="de-DE" dirty="0" smtClean="0">
                <a:sym typeface="Wingdings" panose="05000000000000000000" pitchFamily="2" charset="2"/>
              </a:rPr>
              <a:t>F9 Aktualisierung des </a:t>
            </a:r>
            <a:r>
              <a:rPr lang="de-DE" dirty="0" err="1" smtClean="0">
                <a:sym typeface="Wingdings" panose="05000000000000000000" pitchFamily="2" charset="2"/>
              </a:rPr>
              <a:t>Feldfunktionwertes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86758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Office Word 2013</a:t>
            </a:r>
            <a:endParaRPr lang="de-DE" b="1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5547949" cy="4513217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de-DE" dirty="0" smtClean="0"/>
              <a:t>Einleitung</a:t>
            </a:r>
          </a:p>
          <a:p>
            <a:pPr marL="800100" lvl="1" indent="-342900">
              <a:buFont typeface="+mj-lt"/>
              <a:buAutoNum type="alphaLcParenR"/>
            </a:pPr>
            <a:r>
              <a:rPr lang="de-DE" dirty="0" smtClean="0"/>
              <a:t>Oberfläche und wichtige Tastenkombinationen</a:t>
            </a:r>
          </a:p>
          <a:p>
            <a:pPr marL="800100" lvl="1" indent="-342900">
              <a:buFont typeface="+mj-lt"/>
              <a:buAutoNum type="alphaLcParenR"/>
            </a:pPr>
            <a:r>
              <a:rPr lang="de-DE" dirty="0" smtClean="0"/>
              <a:t>Bevor es los geht: die Dokumenteneinstellungen</a:t>
            </a:r>
          </a:p>
          <a:p>
            <a:pPr marL="800100" lvl="1" indent="-342900">
              <a:buFont typeface="+mj-lt"/>
              <a:buAutoNum type="alphaLcParenR"/>
            </a:pPr>
            <a:r>
              <a:rPr lang="de-DE" dirty="0" smtClean="0"/>
              <a:t>Besondere Einstellungen (Seitenformatierung und Co.)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 smtClean="0"/>
              <a:t>Formatvorlagen und Templates</a:t>
            </a:r>
          </a:p>
          <a:p>
            <a:pPr marL="800100" lvl="1" indent="-342900">
              <a:buFont typeface="+mj-lt"/>
              <a:buAutoNum type="alphaLcParenR"/>
            </a:pPr>
            <a:r>
              <a:rPr lang="de-DE" dirty="0" smtClean="0"/>
              <a:t>Formatierungsarten und deren Änderungen</a:t>
            </a:r>
          </a:p>
          <a:p>
            <a:pPr marL="800100" lvl="1" indent="-342900">
              <a:buFont typeface="+mj-lt"/>
              <a:buAutoNum type="alphaLcParenR"/>
            </a:pPr>
            <a:r>
              <a:rPr lang="de-DE" dirty="0" smtClean="0"/>
              <a:t>Feldfunktionen einsetzen und verstehen und deren Syntax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/>
              <a:t>Texte schreiben und </a:t>
            </a:r>
            <a:r>
              <a:rPr lang="de-DE" dirty="0" smtClean="0"/>
              <a:t>korrigieren</a:t>
            </a:r>
          </a:p>
          <a:p>
            <a:pPr marL="800100" lvl="1" indent="-342900">
              <a:buFont typeface="+mj-lt"/>
              <a:buAutoNum type="alphaLcParenR"/>
            </a:pPr>
            <a:r>
              <a:rPr lang="de-DE" dirty="0" smtClean="0"/>
              <a:t>Texte gliedern</a:t>
            </a:r>
            <a:endParaRPr lang="de-DE" dirty="0"/>
          </a:p>
          <a:p>
            <a:pPr marL="800100" lvl="1" indent="-342900">
              <a:buFont typeface="+mj-lt"/>
              <a:buAutoNum type="alphaLcParenR"/>
            </a:pPr>
            <a:r>
              <a:rPr lang="de-DE" dirty="0" smtClean="0"/>
              <a:t>Silbentrennungen</a:t>
            </a:r>
          </a:p>
          <a:p>
            <a:pPr marL="800100" lvl="1" indent="-342900">
              <a:buFont typeface="+mj-lt"/>
              <a:buAutoNum type="alphaLcParenR"/>
            </a:pPr>
            <a:r>
              <a:rPr lang="de-DE" dirty="0" smtClean="0"/>
              <a:t>Abbildungen und Grafiken</a:t>
            </a:r>
          </a:p>
          <a:p>
            <a:pPr marL="800100" lvl="1" indent="-342900">
              <a:buFont typeface="+mj-lt"/>
              <a:buAutoNum type="alphaLcParenR"/>
            </a:pPr>
            <a:r>
              <a:rPr lang="de-DE" dirty="0" smtClean="0"/>
              <a:t>Formeln und Tabellen</a:t>
            </a:r>
          </a:p>
          <a:p>
            <a:pPr marL="800100" lvl="1" indent="-342900">
              <a:buFont typeface="+mj-lt"/>
              <a:buAutoNum type="alphaLcParenR"/>
            </a:pPr>
            <a:r>
              <a:rPr lang="de-DE" dirty="0" smtClean="0"/>
              <a:t>Excel Integration und Diagramme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 smtClean="0"/>
              <a:t>Serienbriefe in Word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 smtClean="0"/>
              <a:t>Fußnoten und Querverweise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 err="1"/>
              <a:t>Kollaboratives</a:t>
            </a:r>
            <a:r>
              <a:rPr lang="de-DE" dirty="0"/>
              <a:t> </a:t>
            </a:r>
            <a:r>
              <a:rPr lang="de-DE" dirty="0" smtClean="0"/>
              <a:t>Schreiben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 smtClean="0"/>
              <a:t>Formulare</a:t>
            </a:r>
          </a:p>
          <a:p>
            <a:endParaRPr lang="de-DE" dirty="0"/>
          </a:p>
        </p:txBody>
      </p:sp>
      <p:pic>
        <p:nvPicPr>
          <p:cNvPr id="7" name="Picture 2" descr="Bildergebnis fÃ¼r Office Word 20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73" y="1562098"/>
            <a:ext cx="4921251" cy="4921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4939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2 Word – Feld und Feldfunktionen IV</a:t>
            </a:r>
            <a:br>
              <a:rPr lang="de-DE" dirty="0" smtClean="0"/>
            </a:b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Der Syntax von Feldfunktionen</a:t>
            </a:r>
            <a:endParaRPr lang="de-DE" dirty="0"/>
          </a:p>
        </p:txBody>
      </p:sp>
      <p:sp>
        <p:nvSpPr>
          <p:cNvPr id="4" name="Inhaltsplatzhalter 2"/>
          <p:cNvSpPr>
            <a:spLocks noGrp="1"/>
          </p:cNvSpPr>
          <p:nvPr>
            <p:ph idx="1"/>
          </p:nvPr>
        </p:nvSpPr>
        <p:spPr>
          <a:xfrm>
            <a:off x="838200" y="196097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 smtClean="0">
                <a:latin typeface="Consolas" panose="020B0609020204030204" pitchFamily="49" charset="0"/>
              </a:rPr>
              <a:t>{ TOC \o „1-4“} </a:t>
            </a:r>
          </a:p>
          <a:p>
            <a:pPr marL="0" indent="0">
              <a:buNone/>
            </a:pPr>
            <a:r>
              <a:rPr lang="de-DE" dirty="0" smtClean="0">
                <a:latin typeface="Consolas" panose="020B0609020204030204" pitchFamily="49" charset="0"/>
              </a:rPr>
              <a:t>{ Feldnamen \optionale Schalter }</a:t>
            </a:r>
          </a:p>
          <a:p>
            <a:pPr lvl="1"/>
            <a:r>
              <a:rPr lang="de-DE" sz="1800" dirty="0" smtClean="0"/>
              <a:t>Feldfunktionen können nur im Feldfunktionsmodus geschrieben werden </a:t>
            </a:r>
            <a:r>
              <a:rPr lang="de-DE" sz="1800" dirty="0" smtClean="0">
                <a:sym typeface="Wingdings" panose="05000000000000000000" pitchFamily="2" charset="2"/>
              </a:rPr>
              <a:t> STRG + F9</a:t>
            </a:r>
          </a:p>
          <a:p>
            <a:pPr marL="0" indent="0">
              <a:buNone/>
            </a:pPr>
            <a:r>
              <a:rPr lang="de-DE" dirty="0" smtClean="0">
                <a:latin typeface="Consolas" panose="020B0609020204030204" pitchFamily="49" charset="0"/>
              </a:rPr>
              <a:t>{</a:t>
            </a:r>
            <a:r>
              <a:rPr lang="de-DE" dirty="0" smtClean="0">
                <a:solidFill>
                  <a:srgbClr val="FF0000"/>
                </a:solidFill>
                <a:latin typeface="Consolas" panose="020B0609020204030204" pitchFamily="49" charset="0"/>
              </a:rPr>
              <a:t>Feldname</a:t>
            </a:r>
            <a:r>
              <a:rPr lang="de-DE" dirty="0" smtClean="0">
                <a:latin typeface="Consolas" panose="020B0609020204030204" pitchFamily="49" charset="0"/>
              </a:rPr>
              <a:t> </a:t>
            </a:r>
            <a:r>
              <a:rPr lang="de-DE" dirty="0" smtClean="0">
                <a:solidFill>
                  <a:srgbClr val="92D050"/>
                </a:solidFill>
                <a:latin typeface="Consolas" panose="020B0609020204030204" pitchFamily="49" charset="0"/>
              </a:rPr>
              <a:t>Eigenschaften</a:t>
            </a:r>
            <a:r>
              <a:rPr lang="de-DE" dirty="0" smtClean="0">
                <a:latin typeface="Consolas" panose="020B0609020204030204" pitchFamily="49" charset="0"/>
              </a:rPr>
              <a:t> \</a:t>
            </a:r>
            <a:r>
              <a:rPr lang="de-DE" dirty="0" smtClean="0">
                <a:solidFill>
                  <a:srgbClr val="00B0F0"/>
                </a:solidFill>
                <a:latin typeface="Consolas" panose="020B0609020204030204" pitchFamily="49" charset="0"/>
              </a:rPr>
              <a:t>optionale Schalter</a:t>
            </a:r>
            <a:r>
              <a:rPr lang="de-DE" dirty="0" smtClean="0">
                <a:latin typeface="Consolas" panose="020B0609020204030204" pitchFamily="49" charset="0"/>
              </a:rPr>
              <a:t>}</a:t>
            </a:r>
          </a:p>
          <a:p>
            <a:pPr lvl="1"/>
            <a:r>
              <a:rPr lang="de-DE" sz="2000" dirty="0" smtClean="0"/>
              <a:t>Name ist PFLICHT</a:t>
            </a:r>
          </a:p>
          <a:p>
            <a:pPr lvl="1"/>
            <a:r>
              <a:rPr lang="de-DE" sz="2000" dirty="0" smtClean="0"/>
              <a:t>Eigenschaften ist ein KANN-</a:t>
            </a:r>
            <a:r>
              <a:rPr lang="de-DE" sz="2000" dirty="0" err="1" smtClean="0"/>
              <a:t>Kritierium</a:t>
            </a:r>
            <a:r>
              <a:rPr lang="de-DE" sz="2000" dirty="0" smtClean="0"/>
              <a:t>, hängt von Feldfunktion ab</a:t>
            </a:r>
          </a:p>
          <a:p>
            <a:pPr lvl="1"/>
            <a:r>
              <a:rPr lang="de-DE" sz="2000" dirty="0" smtClean="0"/>
              <a:t>Schalter sind Optional</a:t>
            </a:r>
          </a:p>
          <a:p>
            <a:pPr marL="0" indent="0">
              <a:buNone/>
            </a:pPr>
            <a:r>
              <a:rPr lang="de-DE" dirty="0" smtClean="0">
                <a:latin typeface="Consolas" panose="020B0609020204030204" pitchFamily="49" charset="0"/>
              </a:rPr>
              <a:t>{ Page \* </a:t>
            </a:r>
            <a:r>
              <a:rPr lang="de-DE" dirty="0" err="1" smtClean="0">
                <a:latin typeface="Consolas" panose="020B0609020204030204" pitchFamily="49" charset="0"/>
              </a:rPr>
              <a:t>Arabic</a:t>
            </a:r>
            <a:r>
              <a:rPr lang="de-DE" dirty="0" smtClean="0">
                <a:latin typeface="Consolas" panose="020B0609020204030204" pitchFamily="49" charset="0"/>
              </a:rPr>
              <a:t>\*MERGEFORMAT }</a:t>
            </a:r>
            <a:endParaRPr lang="de-DE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6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2 Word – Feld und Feldfunktionen IV</a:t>
            </a:r>
            <a:br>
              <a:rPr lang="de-DE" dirty="0" smtClean="0"/>
            </a:b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Der Eingabe einer Feldfunktion</a:t>
            </a:r>
            <a:endParaRPr lang="de-DE" dirty="0"/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720213" y="1956159"/>
            <a:ext cx="10515600" cy="26748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b="1" dirty="0" smtClean="0"/>
              <a:t>Variante A:</a:t>
            </a:r>
            <a:r>
              <a:rPr lang="de-DE" dirty="0" smtClean="0"/>
              <a:t> über die grafische Oberfläche oder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de-DE" dirty="0" smtClean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480802"/>
            <a:ext cx="11242112" cy="1866900"/>
          </a:xfrm>
          <a:prstGeom prst="rect">
            <a:avLst/>
          </a:prstGeom>
        </p:spPr>
      </p:pic>
      <p:sp>
        <p:nvSpPr>
          <p:cNvPr id="9" name="Inhaltsplatzhalter 2"/>
          <p:cNvSpPr txBox="1">
            <a:spLocks/>
          </p:cNvSpPr>
          <p:nvPr/>
        </p:nvSpPr>
        <p:spPr>
          <a:xfrm>
            <a:off x="720213" y="4630995"/>
            <a:ext cx="10515600" cy="20795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b="1" dirty="0" smtClean="0"/>
              <a:t>Variante B:</a:t>
            </a:r>
            <a:r>
              <a:rPr lang="de-DE" dirty="0" smtClean="0"/>
              <a:t> über die Tastatur</a:t>
            </a:r>
          </a:p>
          <a:p>
            <a:r>
              <a:rPr lang="de-DE" dirty="0" smtClean="0"/>
              <a:t>STRG + F9 </a:t>
            </a:r>
            <a:r>
              <a:rPr lang="de-DE" dirty="0" smtClean="0">
                <a:sym typeface="Wingdings" panose="05000000000000000000" pitchFamily="2" charset="2"/>
              </a:rPr>
              <a:t> Start der Eingabe</a:t>
            </a:r>
          </a:p>
          <a:p>
            <a:r>
              <a:rPr lang="de-DE" dirty="0" smtClean="0">
                <a:sym typeface="Wingdings" panose="05000000000000000000" pitchFamily="2" charset="2"/>
              </a:rPr>
              <a:t>F9   Aktualisieren des Feldes</a:t>
            </a:r>
          </a:p>
          <a:p>
            <a:r>
              <a:rPr lang="de-DE" dirty="0" smtClean="0">
                <a:sym typeface="Wingdings" panose="05000000000000000000" pitchFamily="2" charset="2"/>
              </a:rPr>
              <a:t>ENDE-Taste und dann ALT + F9 um die Ansicht zu beenden</a:t>
            </a:r>
            <a:endParaRPr lang="de-DE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de-DE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05027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2 Word – Feld und Feldfunktionen V</a:t>
            </a:r>
            <a:br>
              <a:rPr lang="de-DE" dirty="0" smtClean="0"/>
            </a:b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Beispiele – Datum/Zeit-Feldfunktionen</a:t>
            </a:r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de-DE" dirty="0" smtClean="0"/>
              <a:t>Häufig genutzt: Feldunktion auf der Oberfläche von Word</a:t>
            </a:r>
          </a:p>
          <a:p>
            <a:pPr lvl="1"/>
            <a:r>
              <a:rPr lang="de-DE" dirty="0" smtClean="0"/>
              <a:t>{ TIME \@“</a:t>
            </a:r>
            <a:r>
              <a:rPr lang="de-DE" dirty="0" err="1" smtClean="0"/>
              <a:t>dd.MM.yyyy</a:t>
            </a:r>
            <a:r>
              <a:rPr lang="de-DE" dirty="0" smtClean="0"/>
              <a:t>}</a:t>
            </a:r>
          </a:p>
          <a:p>
            <a:pPr lvl="1"/>
            <a:r>
              <a:rPr lang="de-DE" dirty="0" err="1" smtClean="0"/>
              <a:t>dd</a:t>
            </a:r>
            <a:r>
              <a:rPr lang="de-DE" dirty="0" smtClean="0"/>
              <a:t>:  Verwendung als einfache Zahl</a:t>
            </a:r>
          </a:p>
          <a:p>
            <a:pPr lvl="1"/>
            <a:r>
              <a:rPr lang="de-DE" dirty="0" err="1" smtClean="0"/>
              <a:t>ddd</a:t>
            </a:r>
            <a:r>
              <a:rPr lang="de-DE" dirty="0" smtClean="0"/>
              <a:t>: Verwendung mit Wochentag kurz</a:t>
            </a:r>
          </a:p>
          <a:p>
            <a:pPr lvl="1"/>
            <a:r>
              <a:rPr lang="de-DE" dirty="0" err="1" smtClean="0"/>
              <a:t>dddd</a:t>
            </a:r>
            <a:r>
              <a:rPr lang="de-DE" dirty="0" smtClean="0"/>
              <a:t>: Verwendung mit Wochentag lang</a:t>
            </a:r>
          </a:p>
          <a:p>
            <a:pPr lvl="1"/>
            <a:r>
              <a:rPr lang="de-DE" dirty="0" smtClean="0"/>
              <a:t>Verwendbar auf </a:t>
            </a:r>
          </a:p>
          <a:p>
            <a:r>
              <a:rPr lang="de-DE" dirty="0" smtClean="0"/>
              <a:t>CREATEDATE: Datum für Erstellungsdatum</a:t>
            </a:r>
          </a:p>
          <a:p>
            <a:r>
              <a:rPr lang="de-DE" dirty="0" smtClean="0"/>
              <a:t>PRINTDATE: Wann wurde das letzte mal gedruckt</a:t>
            </a:r>
          </a:p>
          <a:p>
            <a:r>
              <a:rPr lang="de-DE" dirty="0" smtClean="0"/>
              <a:t>SAVEDATE: Wann wurde das letzte mal gespeichert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Datei – Information, Erweitere Eigenschaften: Statistik</a:t>
            </a:r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2058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2 Word – Feld und Feldfunktionen VI</a:t>
            </a:r>
            <a:br>
              <a:rPr lang="de-DE" dirty="0" smtClean="0"/>
            </a:b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Beispiele – Seitenfunktionen</a:t>
            </a:r>
            <a:endParaRPr lang="de-DE" dirty="0"/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PAGE-Feldfunktion: aktuelle Seitenzahl</a:t>
            </a:r>
          </a:p>
          <a:p>
            <a:r>
              <a:rPr lang="de-DE" dirty="0" smtClean="0"/>
              <a:t>NUMPAGES-Feldfunktion: gesamte Seitenzahl</a:t>
            </a:r>
          </a:p>
          <a:p>
            <a:r>
              <a:rPr lang="de-DE" dirty="0" smtClean="0"/>
              <a:t>Seitenfunktionenbedingt ausschalten/Ändern</a:t>
            </a:r>
          </a:p>
          <a:p>
            <a:pPr lvl="1"/>
            <a:r>
              <a:rPr lang="de-DE" dirty="0" smtClean="0"/>
              <a:t>1. Seite, 2.Seite</a:t>
            </a:r>
          </a:p>
          <a:p>
            <a:pPr lvl="1"/>
            <a:r>
              <a:rPr lang="de-DE" dirty="0" smtClean="0"/>
              <a:t>Letzte Seite, Vorletzte Seite</a:t>
            </a:r>
          </a:p>
          <a:p>
            <a:r>
              <a:rPr lang="de-DE" dirty="0" smtClean="0"/>
              <a:t>Feldfunktion: IF </a:t>
            </a:r>
            <a:r>
              <a:rPr lang="de-DE" dirty="0" smtClean="0">
                <a:sym typeface="Wingdings" panose="05000000000000000000" pitchFamily="2" charset="2"/>
              </a:rPr>
              <a:t> </a:t>
            </a:r>
            <a:r>
              <a:rPr lang="de-DE" dirty="0" smtClean="0"/>
              <a:t>STRG + F9</a:t>
            </a:r>
          </a:p>
          <a:p>
            <a:pPr marL="0" indent="0">
              <a:buNone/>
            </a:pPr>
            <a:r>
              <a:rPr lang="de-DE" sz="2000" dirty="0" smtClean="0">
                <a:latin typeface="Consolas" panose="020B0609020204030204" pitchFamily="49" charset="0"/>
              </a:rPr>
              <a:t>{ IF \*} </a:t>
            </a:r>
            <a:r>
              <a:rPr lang="de-DE" sz="2000" dirty="0" smtClean="0">
                <a:latin typeface="Consolas" panose="020B0609020204030204" pitchFamily="49" charset="0"/>
                <a:sym typeface="Wingdings" panose="05000000000000000000" pitchFamily="2" charset="2"/>
              </a:rPr>
              <a:t> </a:t>
            </a:r>
            <a:r>
              <a:rPr lang="de-DE" sz="2000" b="1" dirty="0" smtClean="0">
                <a:latin typeface="Consolas" panose="020B0609020204030204" pitchFamily="49" charset="0"/>
                <a:sym typeface="Wingdings" panose="05000000000000000000" pitchFamily="2" charset="2"/>
              </a:rPr>
              <a:t>{ IF { PAGE &lt; {NUMPAGES} „b.w.“ \*MERGEFORMAT}</a:t>
            </a:r>
          </a:p>
          <a:p>
            <a:pPr marL="0" indent="0">
              <a:buNone/>
            </a:pPr>
            <a:endParaRPr lang="de-DE" sz="2000" b="1" dirty="0" smtClean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112211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</a:t>
            </a:r>
            <a:r>
              <a:rPr lang="de-DE" dirty="0" smtClean="0"/>
              <a:t>.5 EQ-Anweisungen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EQ-Anweisungen versteht eine Vielzahl von Anweisungen, die in Kombination mit anderen Schaltern Mächtige Formeln erzeugen</a:t>
            </a:r>
          </a:p>
          <a:p>
            <a:pPr lvl="1"/>
            <a:r>
              <a:rPr lang="de-DE" dirty="0" smtClean="0"/>
              <a:t>Ähnlich wie zu </a:t>
            </a:r>
            <a:r>
              <a:rPr lang="de-DE" dirty="0" err="1" smtClean="0"/>
              <a:t>LaTex</a:t>
            </a:r>
            <a:r>
              <a:rPr lang="de-DE" dirty="0" smtClean="0"/>
              <a:t> bietet Word hier diese Technik für komplexe Formeln an</a:t>
            </a:r>
          </a:p>
          <a:p>
            <a:pPr marL="0" indent="0">
              <a:buNone/>
            </a:pPr>
            <a:r>
              <a:rPr lang="de-DE" dirty="0" smtClean="0">
                <a:latin typeface="Consolas" panose="020B0609020204030204" pitchFamily="49" charset="0"/>
              </a:rPr>
              <a:t>{ EQ \O(</a:t>
            </a:r>
            <a:r>
              <a:rPr lang="de-DE" dirty="0" err="1" smtClean="0">
                <a:latin typeface="Consolas" panose="020B0609020204030204" pitchFamily="49" charset="0"/>
              </a:rPr>
              <a:t>c,v</a:t>
            </a:r>
            <a:r>
              <a:rPr lang="de-DE" dirty="0" smtClean="0">
                <a:latin typeface="Consolas" panose="020B0609020204030204" pitchFamily="49" charset="0"/>
              </a:rPr>
              <a:t>) } – Überschreiben von ersten Zeichen</a:t>
            </a:r>
          </a:p>
          <a:p>
            <a:pPr marL="0" indent="0">
              <a:buNone/>
            </a:pPr>
            <a:r>
              <a:rPr lang="de-DE" dirty="0" smtClean="0">
                <a:latin typeface="Consolas" panose="020B0609020204030204" pitchFamily="49" charset="0"/>
                <a:sym typeface="Wingdings" panose="05000000000000000000" pitchFamily="2" charset="2"/>
              </a:rPr>
              <a:t></a:t>
            </a:r>
            <a:r>
              <a:rPr lang="de-DE" dirty="0" smtClean="0"/>
              <a:t>\</a:t>
            </a:r>
            <a:r>
              <a:rPr lang="de-DE" dirty="0" err="1" smtClean="0"/>
              <a:t>up</a:t>
            </a:r>
            <a:r>
              <a:rPr lang="de-DE" dirty="0" smtClean="0"/>
              <a:t> [n]  : ansonsten 2 Pt.</a:t>
            </a:r>
          </a:p>
          <a:p>
            <a:pPr marL="0" indent="0">
              <a:buNone/>
            </a:pPr>
            <a:r>
              <a:rPr lang="de-DE" dirty="0" smtClean="0">
                <a:latin typeface="Consolas" panose="020B0609020204030204" pitchFamily="49" charset="0"/>
                <a:sym typeface="Wingdings" panose="05000000000000000000" pitchFamily="2" charset="2"/>
              </a:rPr>
              <a:t>\do [n] : ansonsten 2 Pt </a:t>
            </a:r>
            <a:endParaRPr lang="de-DE" dirty="0" smtClean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de-DE" dirty="0" smtClean="0">
                <a:latin typeface="Consolas" panose="020B0609020204030204" pitchFamily="49" charset="0"/>
              </a:rPr>
              <a:t>{ EQ \f (</a:t>
            </a:r>
            <a:r>
              <a:rPr lang="de-DE" dirty="0" err="1" smtClean="0">
                <a:latin typeface="Consolas" panose="020B0609020204030204" pitchFamily="49" charset="0"/>
              </a:rPr>
              <a:t>Gesamtkosten;Laufzeit</a:t>
            </a:r>
            <a:r>
              <a:rPr lang="de-DE" dirty="0" smtClean="0">
                <a:latin typeface="Consolas" panose="020B0609020204030204" pitchFamily="49" charset="0"/>
              </a:rPr>
              <a:t>) } </a:t>
            </a:r>
          </a:p>
          <a:p>
            <a:pPr marL="0" indent="0">
              <a:buNone/>
            </a:pPr>
            <a:r>
              <a:rPr lang="de-DE" dirty="0" smtClean="0">
                <a:latin typeface="Consolas" panose="020B0609020204030204" pitchFamily="49" charset="0"/>
              </a:rPr>
              <a:t>{ EQ \r (x) } </a:t>
            </a:r>
            <a:endParaRPr lang="de-DE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602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Part 3: Texte schreiben</a:t>
            </a:r>
            <a:endParaRPr lang="de-DE" dirty="0"/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Die Gliederung </a:t>
            </a:r>
            <a:r>
              <a:rPr lang="de-DE" dirty="0" smtClean="0"/>
              <a:t>von Word Texten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0999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3.1 Gliederung von Texten (I)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Gliederung des Themas und Erstellen des Ablaufs</a:t>
            </a:r>
          </a:p>
          <a:p>
            <a:pPr lvl="1"/>
            <a:r>
              <a:rPr lang="de-DE" dirty="0" smtClean="0"/>
              <a:t>Gliederungen ändern sich häufig</a:t>
            </a:r>
          </a:p>
          <a:p>
            <a:r>
              <a:rPr lang="de-DE" dirty="0" smtClean="0"/>
              <a:t>Verwenden von Gliederungsansicht im Word</a:t>
            </a:r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487" y="3421062"/>
            <a:ext cx="7667625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90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3.1a Gliederung von Texten(II)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76424"/>
            <a:ext cx="10744200" cy="4867276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de-DE" dirty="0" smtClean="0"/>
              <a:t>Erfassung der Stichpunkte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Festlegung der Strukturebene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9 Gliederungsebenen sind möglich</a:t>
            </a:r>
          </a:p>
          <a:p>
            <a:pPr marL="971550" lvl="1" indent="-514350">
              <a:buFont typeface="+mj-lt"/>
              <a:buAutoNum type="arabicPeriod"/>
            </a:pPr>
            <a:r>
              <a:rPr lang="de-DE" dirty="0" smtClean="0"/>
              <a:t>Empfohlen werden nur bis maximal 3 Ebenen</a:t>
            </a:r>
          </a:p>
          <a:p>
            <a:pPr marL="971550" lvl="1" indent="-514350">
              <a:buFont typeface="+mj-lt"/>
              <a:buAutoNum type="arabicPeriod"/>
            </a:pPr>
            <a:r>
              <a:rPr lang="de-DE" dirty="0" smtClean="0"/>
              <a:t>Textkörper-Ebene entspricht dem des Textes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Überschrift 1. Ordnung höchste Ebene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Ebenen ändern via Tabulator und </a:t>
            </a:r>
            <a:r>
              <a:rPr lang="de-DE" dirty="0" err="1" smtClean="0"/>
              <a:t>Shift</a:t>
            </a:r>
            <a:r>
              <a:rPr lang="de-DE" dirty="0" smtClean="0"/>
              <a:t> + Tabulator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Gliederungsansicht im späteren Verlauf eher hinderlich wenn Textkörper mit enthalten sind: Gliederung umschalten auf „Ebene bis“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Verschieben von Kapiteln mit Textelementen</a:t>
            </a:r>
          </a:p>
          <a:p>
            <a:pPr marL="971550" lvl="1" indent="-514350">
              <a:buFont typeface="+mj-lt"/>
              <a:buAutoNum type="arabicPeriod"/>
            </a:pPr>
            <a:r>
              <a:rPr lang="de-DE" dirty="0" smtClean="0"/>
              <a:t>Markierung über das Kreissymbol vornehmen sonst wird nur Überschrift verschoben</a:t>
            </a:r>
          </a:p>
          <a:p>
            <a:pPr marL="514350" indent="-514350">
              <a:buFont typeface="+mj-lt"/>
              <a:buAutoNum type="arabicPeriod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2735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3.1b Gliederung von Texten </a:t>
            </a:r>
            <a:r>
              <a:rPr lang="de-DE" dirty="0"/>
              <a:t>(</a:t>
            </a:r>
            <a:r>
              <a:rPr lang="de-DE" dirty="0" smtClean="0"/>
              <a:t>III)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Navigationsbereich für besseren Überblick</a:t>
            </a:r>
          </a:p>
          <a:p>
            <a:pPr lvl="1"/>
            <a:r>
              <a:rPr lang="de-DE" dirty="0" smtClean="0"/>
              <a:t>Blendet alle Überschriften ein je nach Ordnung ein</a:t>
            </a:r>
          </a:p>
          <a:p>
            <a:pPr lvl="1"/>
            <a:r>
              <a:rPr lang="de-DE" dirty="0" smtClean="0"/>
              <a:t>Seitenansicht </a:t>
            </a:r>
          </a:p>
          <a:p>
            <a:pPr lvl="1"/>
            <a:r>
              <a:rPr lang="de-DE" dirty="0" smtClean="0"/>
              <a:t>Suchergebnisse</a:t>
            </a:r>
          </a:p>
          <a:p>
            <a:r>
              <a:rPr lang="de-DE" dirty="0" smtClean="0"/>
              <a:t>Schnelle Navigationsmöglichkeit mit Hilfe des Navigationsbereich</a:t>
            </a:r>
          </a:p>
          <a:p>
            <a:r>
              <a:rPr lang="de-DE" dirty="0" smtClean="0"/>
              <a:t>Gliederungsnummerierung</a:t>
            </a:r>
          </a:p>
          <a:p>
            <a:pPr lvl="1"/>
            <a:r>
              <a:rPr lang="de-DE" dirty="0" smtClean="0"/>
              <a:t>Nummerierung über Formatänderung einführen</a:t>
            </a:r>
          </a:p>
          <a:p>
            <a:pPr lvl="1"/>
            <a:r>
              <a:rPr lang="de-DE" dirty="0" smtClean="0"/>
              <a:t>Im wissenschaftlichen Bereich werden Punkte in der Nummerierung weggelassen</a:t>
            </a:r>
          </a:p>
          <a:p>
            <a:r>
              <a:rPr lang="de-DE" dirty="0" smtClean="0"/>
              <a:t>Definition von Abschnitten für besser Struktur mit Hilfe der Abschnittsfunktion von Word</a:t>
            </a:r>
          </a:p>
        </p:txBody>
      </p:sp>
    </p:spTree>
    <p:extLst>
      <p:ext uri="{BB962C8B-B14F-4D97-AF65-F5344CB8AC3E}">
        <p14:creationId xmlns:p14="http://schemas.microsoft.com/office/powerpoint/2010/main" val="217444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3.1c Gliederung</a:t>
            </a:r>
            <a:br>
              <a:rPr lang="de-DE" dirty="0" smtClean="0"/>
            </a:br>
            <a:r>
              <a:rPr lang="de-DE" dirty="0" smtClean="0"/>
              <a:t>Seitenzahlen Abschnittsweise definieren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Unterschiedliche Definition der Seitenzahlart für verschiedene Bereich über Abschnittsdefinitionen oder Seitenumbrüche</a:t>
            </a:r>
          </a:p>
          <a:p>
            <a:pPr lvl="1"/>
            <a:r>
              <a:rPr lang="de-DE" dirty="0" smtClean="0"/>
              <a:t>Inhaltsverzeichnis: römische Seitenzahlen</a:t>
            </a:r>
          </a:p>
          <a:p>
            <a:pPr lvl="1"/>
            <a:r>
              <a:rPr lang="de-DE" dirty="0" smtClean="0"/>
              <a:t>Textausarbeitungsteil: arabische Seitenzahlen</a:t>
            </a:r>
          </a:p>
          <a:p>
            <a:r>
              <a:rPr lang="de-DE" dirty="0" smtClean="0"/>
              <a:t>Layout-Register Bereich</a:t>
            </a:r>
          </a:p>
          <a:p>
            <a:pPr lvl="1"/>
            <a:r>
              <a:rPr lang="de-DE" dirty="0" smtClean="0"/>
              <a:t>STRG + ENTER oder via </a:t>
            </a:r>
          </a:p>
          <a:p>
            <a:r>
              <a:rPr lang="de-DE" dirty="0" smtClean="0"/>
              <a:t>Paginierungswechsel anpassen über die Seitenzählung</a:t>
            </a:r>
          </a:p>
          <a:p>
            <a:pPr lvl="1"/>
            <a:r>
              <a:rPr lang="de-DE" dirty="0" smtClean="0"/>
              <a:t>Fußzeile bearbeiten über Entwurfsmuster</a:t>
            </a:r>
          </a:p>
          <a:p>
            <a:pPr lvl="1"/>
            <a:r>
              <a:rPr lang="de-DE" dirty="0" smtClean="0"/>
              <a:t>Abschnitte trennen mit „vorheriger verknüpfen“ aufheben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4114" y="2722880"/>
            <a:ext cx="2912136" cy="3794601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410" y="5629275"/>
            <a:ext cx="10774680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11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Office </a:t>
            </a:r>
            <a:r>
              <a:rPr lang="de-DE" b="1" dirty="0" smtClean="0"/>
              <a:t>Excel 2013</a:t>
            </a:r>
            <a:endParaRPr lang="de-DE" b="1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3932237" cy="4371975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de-DE" dirty="0"/>
              <a:t>Einleitung</a:t>
            </a:r>
          </a:p>
          <a:p>
            <a:pPr marL="800100" lvl="1" indent="-342900">
              <a:buFont typeface="+mj-lt"/>
              <a:buAutoNum type="alphaLcParenR"/>
            </a:pPr>
            <a:r>
              <a:rPr lang="de-DE" dirty="0" smtClean="0"/>
              <a:t>Übersicht</a:t>
            </a:r>
          </a:p>
          <a:p>
            <a:pPr marL="800100" lvl="1" indent="-342900">
              <a:buFont typeface="+mj-lt"/>
              <a:buAutoNum type="alphaLcParenR"/>
            </a:pPr>
            <a:r>
              <a:rPr lang="de-DE" dirty="0" smtClean="0"/>
              <a:t>Neues in Excel 2013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 smtClean="0"/>
              <a:t>Rechnen mit Excel</a:t>
            </a:r>
          </a:p>
          <a:p>
            <a:pPr marL="800100" lvl="1" indent="-342900">
              <a:buFont typeface="+mj-lt"/>
              <a:buAutoNum type="arabicPeriod"/>
            </a:pPr>
            <a:r>
              <a:rPr lang="de-DE" dirty="0" smtClean="0"/>
              <a:t>Einfache Formeln</a:t>
            </a:r>
          </a:p>
          <a:p>
            <a:pPr marL="800100" lvl="1" indent="-342900">
              <a:buFont typeface="+mj-lt"/>
              <a:buAutoNum type="arabicPeriod"/>
            </a:pPr>
            <a:r>
              <a:rPr lang="de-DE" dirty="0" smtClean="0"/>
              <a:t>Formelbezüge (relativ, absolut)</a:t>
            </a:r>
          </a:p>
          <a:p>
            <a:pPr marL="800100" lvl="1" indent="-342900">
              <a:buFont typeface="+mj-lt"/>
              <a:buAutoNum type="arabicPeriod"/>
            </a:pPr>
            <a:r>
              <a:rPr lang="de-DE" dirty="0" smtClean="0"/>
              <a:t>Funktionen</a:t>
            </a:r>
            <a:endParaRPr lang="de-DE" dirty="0"/>
          </a:p>
          <a:p>
            <a:pPr marL="342900" indent="-342900">
              <a:buFont typeface="+mj-lt"/>
              <a:buAutoNum type="arabicPeriod"/>
            </a:pPr>
            <a:r>
              <a:rPr lang="de-DE" dirty="0" smtClean="0"/>
              <a:t>Formatierungen</a:t>
            </a:r>
            <a:endParaRPr lang="de-DE" dirty="0"/>
          </a:p>
          <a:p>
            <a:pPr marL="800100" lvl="1" indent="-342900">
              <a:buFont typeface="+mj-lt"/>
              <a:buAutoNum type="alphaLcParenR"/>
            </a:pPr>
            <a:r>
              <a:rPr lang="de-DE" dirty="0" smtClean="0"/>
              <a:t>Einführung</a:t>
            </a:r>
          </a:p>
          <a:p>
            <a:pPr marL="800100" lvl="1" indent="-342900">
              <a:buFont typeface="+mj-lt"/>
              <a:buAutoNum type="alphaLcParenR"/>
            </a:pPr>
            <a:r>
              <a:rPr lang="de-DE" dirty="0" smtClean="0"/>
              <a:t>Formatierungen der Zellen</a:t>
            </a:r>
            <a:endParaRPr lang="de-DE" dirty="0"/>
          </a:p>
          <a:p>
            <a:pPr marL="800100" lvl="1" indent="-342900">
              <a:buFont typeface="+mj-lt"/>
              <a:buAutoNum type="alphaLcParenR"/>
            </a:pPr>
            <a:r>
              <a:rPr lang="de-DE" dirty="0" smtClean="0"/>
              <a:t>Bedingte Formatierungen</a:t>
            </a:r>
            <a:endParaRPr lang="de-DE" dirty="0"/>
          </a:p>
          <a:p>
            <a:pPr marL="342900" indent="-342900">
              <a:buFont typeface="+mj-lt"/>
              <a:buAutoNum type="arabicPeriod"/>
            </a:pPr>
            <a:r>
              <a:rPr lang="de-DE" dirty="0" smtClean="0"/>
              <a:t>Diagramme</a:t>
            </a:r>
            <a:endParaRPr lang="de-DE" dirty="0"/>
          </a:p>
          <a:p>
            <a:pPr marL="800100" lvl="1" indent="-342900">
              <a:buFont typeface="+mj-lt"/>
              <a:buAutoNum type="alphaLcParenR"/>
            </a:pPr>
            <a:r>
              <a:rPr lang="de-DE" dirty="0" smtClean="0"/>
              <a:t>Erstellen und Formatieren</a:t>
            </a:r>
            <a:endParaRPr lang="de-DE" dirty="0"/>
          </a:p>
          <a:p>
            <a:pPr marL="342900" indent="-342900">
              <a:buFont typeface="+mj-lt"/>
              <a:buAutoNum type="arabicPeriod"/>
            </a:pPr>
            <a:r>
              <a:rPr lang="de-DE" dirty="0" smtClean="0"/>
              <a:t>Datenanalyse</a:t>
            </a:r>
          </a:p>
          <a:p>
            <a:pPr marL="800100" lvl="1" indent="-342900">
              <a:buFont typeface="+mj-lt"/>
              <a:buAutoNum type="arabicPeriod"/>
            </a:pPr>
            <a:r>
              <a:rPr lang="de-DE" dirty="0" smtClean="0"/>
              <a:t>Voraussetzungen </a:t>
            </a:r>
          </a:p>
          <a:p>
            <a:pPr marL="800100" lvl="1" indent="-342900">
              <a:buFont typeface="+mj-lt"/>
              <a:buAutoNum type="arabicPeriod"/>
            </a:pPr>
            <a:r>
              <a:rPr lang="de-DE" dirty="0"/>
              <a:t>Gültigkeit prüfen und Formeln </a:t>
            </a:r>
            <a:r>
              <a:rPr lang="de-DE" dirty="0" smtClean="0"/>
              <a:t>überwachen</a:t>
            </a:r>
          </a:p>
          <a:p>
            <a:pPr marL="800100" lvl="1" indent="-342900">
              <a:buFont typeface="+mj-lt"/>
              <a:buAutoNum type="arabicPeriod"/>
            </a:pPr>
            <a:r>
              <a:rPr lang="de-DE" dirty="0" smtClean="0"/>
              <a:t>Filtern und Sortieren</a:t>
            </a:r>
          </a:p>
          <a:p>
            <a:pPr marL="800100" lvl="1" indent="-342900">
              <a:buFont typeface="+mj-lt"/>
              <a:buAutoNum type="arabicPeriod"/>
            </a:pPr>
            <a:r>
              <a:rPr lang="de-DE" dirty="0" smtClean="0"/>
              <a:t>Duplikate entfernen</a:t>
            </a:r>
          </a:p>
          <a:p>
            <a:pPr marL="800100" lvl="1" indent="-342900">
              <a:buFont typeface="+mj-lt"/>
              <a:buAutoNum type="arabicPeriod"/>
            </a:pPr>
            <a:r>
              <a:rPr lang="de-DE" dirty="0" smtClean="0"/>
              <a:t>Pivot-Tabellen</a:t>
            </a:r>
          </a:p>
          <a:p>
            <a:pPr marL="800100" lvl="1" indent="-342900">
              <a:buFont typeface="+mj-lt"/>
              <a:buAutoNum type="arabicPeriod"/>
            </a:pPr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pic>
        <p:nvPicPr>
          <p:cNvPr id="1028" name="Picture 4" descr="Bildergebnis fÃ¼r Office Excel 20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550" y="1257300"/>
            <a:ext cx="48768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22442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278039"/>
            <a:ext cx="10515600" cy="1325563"/>
          </a:xfrm>
        </p:spPr>
        <p:txBody>
          <a:bodyPr/>
          <a:lstStyle/>
          <a:p>
            <a:r>
              <a:rPr lang="de-DE" dirty="0" smtClean="0"/>
              <a:t>3.2 Symbole und Sonderzeichen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381487"/>
            <a:ext cx="10515600" cy="4845141"/>
          </a:xfrm>
        </p:spPr>
        <p:txBody>
          <a:bodyPr>
            <a:normAutofit fontScale="92500" lnSpcReduction="20000"/>
          </a:bodyPr>
          <a:lstStyle/>
          <a:p>
            <a:r>
              <a:rPr lang="de-DE" dirty="0" smtClean="0"/>
              <a:t>Hinweise zum Einfügen von Symbolen und Sonderzeichen</a:t>
            </a:r>
          </a:p>
          <a:p>
            <a:pPr lvl="1"/>
            <a:r>
              <a:rPr lang="de-DE" dirty="0" smtClean="0"/>
              <a:t>Allgemeine Interpunktion für spezielle Hochkommas</a:t>
            </a:r>
          </a:p>
          <a:p>
            <a:pPr lvl="2"/>
            <a:r>
              <a:rPr lang="de-DE" dirty="0" smtClean="0"/>
              <a:t>Dialogfeld für Sonderzeichen bleibt offen</a:t>
            </a:r>
          </a:p>
          <a:p>
            <a:pPr lvl="1"/>
            <a:r>
              <a:rPr lang="de-DE" dirty="0" smtClean="0"/>
              <a:t>Griechische Buchstaben</a:t>
            </a:r>
          </a:p>
          <a:p>
            <a:pPr lvl="1"/>
            <a:r>
              <a:rPr lang="de-DE" dirty="0" smtClean="0"/>
              <a:t>Lateinische Buchstaben</a:t>
            </a:r>
          </a:p>
          <a:p>
            <a:r>
              <a:rPr lang="de-DE" dirty="0" smtClean="0"/>
              <a:t>Wichtige Sonderzeichen mit Tastenkombinationen </a:t>
            </a:r>
          </a:p>
          <a:p>
            <a:pPr lvl="1"/>
            <a:r>
              <a:rPr lang="de-DE" dirty="0" smtClean="0"/>
              <a:t>geschütztes Leerzeichen (Wörter mit geschützten Leerzeichen müssen in einer Zeile geschrieben werden) z. B. Zahl + Maßeinheit</a:t>
            </a:r>
          </a:p>
          <a:p>
            <a:pPr lvl="1"/>
            <a:r>
              <a:rPr lang="de-DE" dirty="0" smtClean="0"/>
              <a:t>geschütztes Trennzeichen</a:t>
            </a:r>
          </a:p>
          <a:p>
            <a:pPr lvl="1"/>
            <a:r>
              <a:rPr lang="de-DE" dirty="0" smtClean="0"/>
              <a:t>Auslassungspunkte (…) </a:t>
            </a:r>
          </a:p>
          <a:p>
            <a:pPr lvl="1"/>
            <a:r>
              <a:rPr lang="de-DE" dirty="0" err="1" smtClean="0"/>
              <a:t>Halbgeviertstrich</a:t>
            </a:r>
            <a:r>
              <a:rPr lang="de-DE" dirty="0" smtClean="0"/>
              <a:t> – der Gedankenstrich (länger als der Bindestrich)</a:t>
            </a:r>
          </a:p>
          <a:p>
            <a:pPr lvl="2"/>
            <a:r>
              <a:rPr lang="de-DE" dirty="0" smtClean="0"/>
              <a:t>i.allg. innerhalb des Textfluss automatische Umwandlung von Bindestrich</a:t>
            </a:r>
          </a:p>
          <a:p>
            <a:pPr marL="914400" lvl="2" indent="0">
              <a:buNone/>
            </a:pPr>
            <a:r>
              <a:rPr lang="de-DE" dirty="0" smtClean="0"/>
              <a:t>Hinweis: Automatismus </a:t>
            </a:r>
            <a:r>
              <a:rPr lang="de-DE" dirty="0"/>
              <a:t>f</a:t>
            </a:r>
            <a:r>
              <a:rPr lang="de-DE" dirty="0" smtClean="0"/>
              <a:t>unktioniert nur wenn Leerzeichen nach Bindestrich verwendet wird</a:t>
            </a:r>
          </a:p>
          <a:p>
            <a:pPr marL="914400" lvl="2" indent="0">
              <a:buNone/>
            </a:pPr>
            <a:r>
              <a:rPr lang="de-DE" dirty="0" smtClean="0"/>
              <a:t>Dudenvorschrift für Jahreszahlenbereich sieht aber keine Leerzeichen zwischen dem Gedankenstrich vor</a:t>
            </a:r>
          </a:p>
        </p:txBody>
      </p:sp>
    </p:spTree>
    <p:extLst>
      <p:ext uri="{BB962C8B-B14F-4D97-AF65-F5344CB8AC3E}">
        <p14:creationId xmlns:p14="http://schemas.microsoft.com/office/powerpoint/2010/main" val="103558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3.2 Texte korrigieren und verschieben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25625"/>
            <a:ext cx="8027126" cy="4351338"/>
          </a:xfrm>
        </p:spPr>
        <p:txBody>
          <a:bodyPr/>
          <a:lstStyle/>
          <a:p>
            <a:r>
              <a:rPr lang="de-DE" dirty="0" smtClean="0"/>
              <a:t>STRG + C/X/V als Tastenkombinationen</a:t>
            </a:r>
          </a:p>
          <a:p>
            <a:r>
              <a:rPr lang="de-DE" dirty="0" smtClean="0"/>
              <a:t>Zwischenablage anzeigen lassen</a:t>
            </a:r>
          </a:p>
          <a:p>
            <a:pPr lvl="1"/>
            <a:r>
              <a:rPr lang="de-DE" dirty="0"/>
              <a:t>b</a:t>
            </a:r>
            <a:r>
              <a:rPr lang="de-DE" dirty="0" smtClean="0"/>
              <a:t>is zu 24 Einträge können gespeichert werden</a:t>
            </a:r>
          </a:p>
          <a:p>
            <a:pPr lvl="1"/>
            <a:r>
              <a:rPr lang="de-DE" dirty="0" smtClean="0"/>
              <a:t>Einträge liegen Dokumentübergreifend vor</a:t>
            </a:r>
          </a:p>
          <a:p>
            <a:r>
              <a:rPr lang="de-DE" dirty="0" smtClean="0"/>
              <a:t>Einfügen aus Zwischenablage mit weiteren Optionen</a:t>
            </a:r>
          </a:p>
          <a:p>
            <a:pPr lvl="1"/>
            <a:r>
              <a:rPr lang="de-DE" smtClean="0"/>
              <a:t>Einfüge-Optionen</a:t>
            </a:r>
            <a:endParaRPr lang="de-DE" dirty="0" smtClean="0"/>
          </a:p>
          <a:p>
            <a:pPr lvl="2"/>
            <a:r>
              <a:rPr lang="de-DE" dirty="0" smtClean="0"/>
              <a:t>Ursprungsformatierung</a:t>
            </a:r>
          </a:p>
          <a:p>
            <a:pPr lvl="2"/>
            <a:r>
              <a:rPr lang="de-DE" dirty="0" smtClean="0"/>
              <a:t>Formatierung zusammenführen (Word migriert)</a:t>
            </a:r>
          </a:p>
          <a:p>
            <a:pPr lvl="2"/>
            <a:r>
              <a:rPr lang="de-DE" dirty="0" smtClean="0"/>
              <a:t>Zielformatvorlage anpassen</a:t>
            </a:r>
          </a:p>
          <a:p>
            <a:pPr lvl="2"/>
            <a:r>
              <a:rPr lang="de-DE" dirty="0" smtClean="0"/>
              <a:t>Nur Text</a:t>
            </a:r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8219" y="1349828"/>
            <a:ext cx="2665229" cy="5416731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5524" y="5552667"/>
            <a:ext cx="4343400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91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3.3a Silbentrennung (I)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451273"/>
            <a:ext cx="10515600" cy="4351338"/>
          </a:xfrm>
        </p:spPr>
        <p:txBody>
          <a:bodyPr/>
          <a:lstStyle/>
          <a:p>
            <a:r>
              <a:rPr lang="de-DE" dirty="0" smtClean="0"/>
              <a:t>Automatische und manuelle Silbentrennung</a:t>
            </a:r>
          </a:p>
          <a:p>
            <a:pPr lvl="1"/>
            <a:r>
              <a:rPr lang="de-DE" dirty="0" smtClean="0"/>
              <a:t>Im Bereich Layout unter Seite einrichten</a:t>
            </a:r>
          </a:p>
          <a:p>
            <a:pPr lvl="1"/>
            <a:r>
              <a:rPr lang="de-DE" dirty="0" smtClean="0"/>
              <a:t>Automatische Trennung funktioniert zwar i.allg. zuverlässig, jedoch gibt es Ausnahmen. </a:t>
            </a:r>
          </a:p>
          <a:p>
            <a:r>
              <a:rPr lang="de-DE" dirty="0" smtClean="0"/>
              <a:t>Festlegung der Silbentrennungsoptionen</a:t>
            </a:r>
          </a:p>
          <a:p>
            <a:pPr lvl="1"/>
            <a:r>
              <a:rPr lang="de-DE" dirty="0" smtClean="0"/>
              <a:t>Festlegung der Trennstriche (i.allg. 2-3 Trennstriche maximal)</a:t>
            </a:r>
          </a:p>
          <a:p>
            <a:r>
              <a:rPr lang="de-DE" dirty="0" smtClean="0"/>
              <a:t>Korrigieren automatischer Trennungen mit bedingtem Trennstrich</a:t>
            </a:r>
          </a:p>
          <a:p>
            <a:pPr lvl="1"/>
            <a:r>
              <a:rPr lang="de-DE" dirty="0" smtClean="0"/>
              <a:t>Markierung von „Sollbruchstellen“ STRG + Bindestrich</a:t>
            </a:r>
          </a:p>
          <a:p>
            <a:pPr lvl="1"/>
            <a:r>
              <a:rPr lang="de-DE" dirty="0" smtClean="0"/>
              <a:t>Word trennt erst, wenn notwendig auch wenn optisch sichtbar. 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0" y="5321895"/>
            <a:ext cx="6858000" cy="1294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98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3.3b </a:t>
            </a:r>
            <a:r>
              <a:rPr lang="de-DE" dirty="0"/>
              <a:t>Silbentrennung (</a:t>
            </a:r>
            <a:r>
              <a:rPr lang="de-DE" dirty="0" smtClean="0"/>
              <a:t>II)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Unschöne Trennungen: nur dann wenn Text unverändert bleibt.</a:t>
            </a:r>
          </a:p>
          <a:p>
            <a:r>
              <a:rPr lang="de-DE" dirty="0" smtClean="0"/>
              <a:t>weiche Zeilenumbrüche (SHIFT + ENTER)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9692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3.4 Abbildungen und Grafiken - Übersicht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75200"/>
          </a:xfrm>
        </p:spPr>
        <p:txBody>
          <a:bodyPr>
            <a:normAutofit/>
          </a:bodyPr>
          <a:lstStyle/>
          <a:p>
            <a:r>
              <a:rPr lang="de-DE" dirty="0" smtClean="0"/>
              <a:t>Bilder werden unter der Rubrik „Einfügen“ eingeführt</a:t>
            </a:r>
          </a:p>
          <a:p>
            <a:r>
              <a:rPr lang="de-DE" dirty="0" smtClean="0"/>
              <a:t>Word hat umfassendes Set an Werkzeugen für die Bearbeitung</a:t>
            </a:r>
          </a:p>
          <a:p>
            <a:pPr lvl="1"/>
            <a:r>
              <a:rPr lang="de-DE" dirty="0" smtClean="0"/>
              <a:t>Zuschneiden</a:t>
            </a:r>
          </a:p>
          <a:p>
            <a:pPr lvl="1"/>
            <a:r>
              <a:rPr lang="de-DE" dirty="0" smtClean="0"/>
              <a:t>Position</a:t>
            </a:r>
          </a:p>
          <a:p>
            <a:pPr lvl="1"/>
            <a:r>
              <a:rPr lang="de-DE" dirty="0" smtClean="0"/>
              <a:t>Effekte</a:t>
            </a:r>
          </a:p>
          <a:p>
            <a:pPr lvl="1"/>
            <a:r>
              <a:rPr lang="de-DE" dirty="0" smtClean="0"/>
              <a:t>Rahmen etc.</a:t>
            </a:r>
          </a:p>
          <a:p>
            <a:r>
              <a:rPr lang="de-DE" dirty="0" smtClean="0"/>
              <a:t>Bildkorrekturen</a:t>
            </a:r>
          </a:p>
          <a:p>
            <a:r>
              <a:rPr lang="de-DE" dirty="0" smtClean="0"/>
              <a:t>Bildkomprimierung</a:t>
            </a:r>
          </a:p>
          <a:p>
            <a:r>
              <a:rPr lang="de-DE" dirty="0" smtClean="0"/>
              <a:t>Sonderfall: transparente Hintergrundfarbe bestimmen</a:t>
            </a:r>
          </a:p>
          <a:p>
            <a:pPr lvl="1"/>
            <a:r>
              <a:rPr lang="de-DE" dirty="0" smtClean="0"/>
              <a:t>Leider keine Farbrange bestimmbar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999410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3.4 Abbildungen einfügen (I)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de-DE" dirty="0" smtClean="0"/>
              <a:t>Absatz anlegen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Rubrik: Einfügen und dann Bilder auswählen</a:t>
            </a:r>
          </a:p>
          <a:p>
            <a:endParaRPr lang="de-DE" dirty="0"/>
          </a:p>
          <a:p>
            <a:pPr>
              <a:buFont typeface="Wingdings" panose="05000000000000000000" pitchFamily="2" charset="2"/>
              <a:buChar char="à"/>
            </a:pPr>
            <a:r>
              <a:rPr lang="de-DE" dirty="0" smtClean="0">
                <a:sym typeface="Wingdings" panose="05000000000000000000" pitchFamily="2" charset="2"/>
              </a:rPr>
              <a:t>Bild steht nun zur Verfügung im Dokument</a:t>
            </a:r>
          </a:p>
          <a:p>
            <a:r>
              <a:rPr lang="de-DE" dirty="0" smtClean="0">
                <a:sym typeface="Wingdings" panose="05000000000000000000" pitchFamily="2" charset="2"/>
              </a:rPr>
              <a:t>Bildmodus steht zur Verfügung</a:t>
            </a:r>
          </a:p>
          <a:p>
            <a:pPr lvl="1"/>
            <a:r>
              <a:rPr lang="de-DE" dirty="0" err="1" smtClean="0">
                <a:sym typeface="Wingdings" panose="05000000000000000000" pitchFamily="2" charset="2"/>
              </a:rPr>
              <a:t>Layoutoptionen</a:t>
            </a:r>
            <a:r>
              <a:rPr lang="de-DE" dirty="0" smtClean="0">
                <a:sym typeface="Wingdings" panose="05000000000000000000" pitchFamily="2" charset="2"/>
              </a:rPr>
              <a:t>: Größe und Textposition</a:t>
            </a:r>
          </a:p>
          <a:p>
            <a:pPr lvl="1"/>
            <a:r>
              <a:rPr lang="de-DE" dirty="0" smtClean="0">
                <a:sym typeface="Wingdings" panose="05000000000000000000" pitchFamily="2" charset="2"/>
              </a:rPr>
              <a:t>Größenoptionen wird über Skalierung definiert: </a:t>
            </a:r>
            <a:r>
              <a:rPr lang="de-DE" b="1" dirty="0" smtClean="0">
                <a:sym typeface="Wingdings" panose="05000000000000000000" pitchFamily="2" charset="2"/>
              </a:rPr>
              <a:t>Seitenverhältnis sperren</a:t>
            </a:r>
          </a:p>
          <a:p>
            <a:pPr lvl="1"/>
            <a:r>
              <a:rPr lang="de-DE" b="1" dirty="0" smtClean="0">
                <a:sym typeface="Wingdings" panose="05000000000000000000" pitchFamily="2" charset="2"/>
              </a:rPr>
              <a:t>Zurücksetzen optional auf Originalgröße möglich</a:t>
            </a:r>
          </a:p>
          <a:p>
            <a:pPr lvl="1"/>
            <a:r>
              <a:rPr lang="de-DE" b="1" dirty="0" smtClean="0">
                <a:sym typeface="Wingdings" panose="05000000000000000000" pitchFamily="2" charset="2"/>
              </a:rPr>
              <a:t>Hinweis: Bildgröße ist abhängig von Auflösung des Bildes </a:t>
            </a:r>
          </a:p>
          <a:p>
            <a:r>
              <a:rPr lang="de-DE" dirty="0" smtClean="0">
                <a:sym typeface="Wingdings" panose="05000000000000000000" pitchFamily="2" charset="2"/>
              </a:rPr>
              <a:t>Abbildungen sollten immer zentriert in wissenschaftlichen Arbeiten integriert werden</a:t>
            </a:r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946090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3.4 </a:t>
            </a:r>
            <a:r>
              <a:rPr lang="de-DE" dirty="0"/>
              <a:t>Abbildungen einfügen (</a:t>
            </a:r>
            <a:r>
              <a:rPr lang="de-DE" dirty="0" smtClean="0"/>
              <a:t>II) - Zuschneiden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Bei besonderen Aufnahmen die zu viel Information haben müssen Bilder nachträglich bearbeitet werden</a:t>
            </a:r>
          </a:p>
          <a:p>
            <a:r>
              <a:rPr lang="de-DE" dirty="0" smtClean="0"/>
              <a:t>Zuschneiden Option von Word: Rubrik Bildtools</a:t>
            </a:r>
          </a:p>
          <a:p>
            <a:pPr lvl="1"/>
            <a:r>
              <a:rPr lang="de-DE" dirty="0"/>
              <a:t>d</a:t>
            </a:r>
            <a:r>
              <a:rPr lang="de-DE" dirty="0" smtClean="0"/>
              <a:t>iese öffnet sich automatisch nach Selektion eines Bildes </a:t>
            </a:r>
          </a:p>
          <a:p>
            <a:pPr lvl="1"/>
            <a:r>
              <a:rPr lang="de-DE" dirty="0" smtClean="0"/>
              <a:t>Formatierungsänderungen können nur Rückgängig gemacht werden das Dokument nach den jeweiligen Bildänderungsaktionen noch nicht gespeichert wurde</a:t>
            </a:r>
          </a:p>
          <a:p>
            <a:pPr lvl="1"/>
            <a:r>
              <a:rPr lang="de-DE" dirty="0" smtClean="0"/>
              <a:t>Register: Bildtools </a:t>
            </a:r>
            <a:r>
              <a:rPr lang="de-DE" dirty="0" smtClean="0">
                <a:sym typeface="Wingdings" panose="05000000000000000000" pitchFamily="2" charset="2"/>
              </a:rPr>
              <a:t> Anpassen  Bild zurücksetzen (</a:t>
            </a:r>
            <a:r>
              <a:rPr lang="de-DE" dirty="0" err="1" smtClean="0">
                <a:sym typeface="Wingdings" panose="05000000000000000000" pitchFamily="2" charset="2"/>
              </a:rPr>
              <a:t>ungespeichert</a:t>
            </a:r>
            <a:r>
              <a:rPr lang="de-DE" dirty="0" smtClean="0">
                <a:sym typeface="Wingdings" panose="05000000000000000000" pitchFamily="2" charset="2"/>
              </a:rPr>
              <a:t>)</a:t>
            </a:r>
          </a:p>
          <a:p>
            <a:pPr lvl="1"/>
            <a:r>
              <a:rPr lang="de-DE" dirty="0" smtClean="0">
                <a:sym typeface="Wingdings" panose="05000000000000000000" pitchFamily="2" charset="2"/>
              </a:rPr>
              <a:t>Große Bilder sollten von Word komprimiert werden</a:t>
            </a:r>
          </a:p>
          <a:p>
            <a:pPr lvl="2"/>
            <a:r>
              <a:rPr lang="de-DE" dirty="0" smtClean="0">
                <a:sym typeface="Wingdings" panose="05000000000000000000" pitchFamily="2" charset="2"/>
              </a:rPr>
              <a:t>aktives Löschen entferner Bilder (Dokument wird sehr groß und liegt im Speicher)</a:t>
            </a:r>
          </a:p>
          <a:p>
            <a:pPr lvl="2"/>
            <a:r>
              <a:rPr lang="de-DE" dirty="0" smtClean="0">
                <a:sym typeface="Wingdings" panose="05000000000000000000" pitchFamily="2" charset="2"/>
              </a:rPr>
              <a:t>Standardauflösung verwenden</a:t>
            </a:r>
            <a:endParaRPr lang="de-DE" dirty="0" smtClean="0"/>
          </a:p>
          <a:p>
            <a:pPr marL="0" indent="0">
              <a:buNone/>
            </a:pPr>
            <a:r>
              <a:rPr lang="de-DE" b="1" dirty="0" smtClean="0"/>
              <a:t>Hinweis</a:t>
            </a:r>
            <a:r>
              <a:rPr lang="de-DE" dirty="0" smtClean="0"/>
              <a:t>: sichern Sie sich immer ein Kopie des Originalbildes </a:t>
            </a:r>
          </a:p>
          <a:p>
            <a:pPr lvl="1"/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538370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3.4 Abbildungen einfügen (III) – der Rahmen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Den Rahmen in wissenschaftlich Arbeiten stets „schlicht“ halten</a:t>
            </a:r>
          </a:p>
          <a:p>
            <a:r>
              <a:rPr lang="de-DE" dirty="0" smtClean="0"/>
              <a:t>Rahmeneinstellungsmöglichkeiten</a:t>
            </a:r>
          </a:p>
          <a:p>
            <a:pPr lvl="1"/>
            <a:r>
              <a:rPr lang="de-DE" dirty="0" smtClean="0"/>
              <a:t>Rahmenvorlage (schlichte Auswahl)</a:t>
            </a:r>
          </a:p>
          <a:p>
            <a:pPr lvl="1"/>
            <a:r>
              <a:rPr lang="de-DE" dirty="0" smtClean="0"/>
              <a:t>Strichstärke, Farbe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de-DE" dirty="0" smtClean="0">
                <a:sym typeface="Wingdings" panose="05000000000000000000" pitchFamily="2" charset="2"/>
              </a:rPr>
              <a:t>leichte Strichstärke mit einem schwarzen Farbton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de-DE" dirty="0" smtClean="0">
                <a:sym typeface="Wingdings" panose="05000000000000000000" pitchFamily="2" charset="2"/>
              </a:rPr>
              <a:t>Immer den gleichen Rahmen (Vorlage leider nicht definierbar)</a:t>
            </a:r>
            <a:endParaRPr lang="de-DE" dirty="0" smtClean="0"/>
          </a:p>
          <a:p>
            <a:r>
              <a:rPr lang="de-DE" dirty="0" smtClean="0"/>
              <a:t>Keine Effekte in wissenschaftlichen Arbeiten verwenden</a:t>
            </a:r>
          </a:p>
          <a:p>
            <a:pPr lvl="1"/>
            <a:r>
              <a:rPr lang="de-DE" dirty="0" smtClean="0"/>
              <a:t>Kein Schatten</a:t>
            </a:r>
          </a:p>
          <a:p>
            <a:pPr lvl="1"/>
            <a:r>
              <a:rPr lang="de-DE" dirty="0" smtClean="0"/>
              <a:t>Keine Leuchteffekte</a:t>
            </a:r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6710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3.4 Abbildungen </a:t>
            </a:r>
            <a:r>
              <a:rPr lang="de-DE" dirty="0"/>
              <a:t>einfügen (III) </a:t>
            </a:r>
            <a:r>
              <a:rPr lang="de-DE" dirty="0" smtClean="0"/>
              <a:t>– Bearbeitung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Bildtools bietet die Optionen unter Rubrik der Anpassen diverse Bildanpassungen/Korrekturen vorzunehmen</a:t>
            </a:r>
          </a:p>
          <a:p>
            <a:pPr lvl="1"/>
            <a:r>
              <a:rPr lang="de-DE" dirty="0" smtClean="0"/>
              <a:t>Scharf/Weichzeichnen</a:t>
            </a:r>
          </a:p>
          <a:p>
            <a:pPr lvl="1"/>
            <a:r>
              <a:rPr lang="de-DE" dirty="0" smtClean="0"/>
              <a:t>Helligkeit/Kontrast (für z.B.: Schwarz-Weiß-Bilder)</a:t>
            </a:r>
          </a:p>
          <a:p>
            <a:pPr lvl="1"/>
            <a:r>
              <a:rPr lang="de-DE" dirty="0" smtClean="0"/>
              <a:t>Farbsättigung</a:t>
            </a:r>
          </a:p>
          <a:p>
            <a:r>
              <a:rPr lang="de-DE" dirty="0" smtClean="0"/>
              <a:t>Probieren je nach Gefühl und aktuellen Kontext der Arbeit</a:t>
            </a:r>
          </a:p>
          <a:p>
            <a:r>
              <a:rPr lang="de-DE" dirty="0" smtClean="0"/>
              <a:t>Künstlerische Effekte: eher selten für wissenschaftliche Arbeiten</a:t>
            </a:r>
          </a:p>
          <a:p>
            <a:r>
              <a:rPr lang="de-DE" dirty="0" smtClean="0"/>
              <a:t>Bild direkt austauschbar </a:t>
            </a:r>
            <a:r>
              <a:rPr lang="de-DE" dirty="0" smtClean="0">
                <a:sym typeface="Wingdings" panose="05000000000000000000" pitchFamily="2" charset="2"/>
              </a:rPr>
              <a:t> Bild ändern Funktion in Rubrik anpassen</a:t>
            </a:r>
            <a:endParaRPr lang="de-DE" dirty="0" smtClean="0"/>
          </a:p>
          <a:p>
            <a:r>
              <a:rPr lang="de-DE" dirty="0" smtClean="0"/>
              <a:t>Grafik Formatieren: als Optionspalette</a:t>
            </a:r>
          </a:p>
          <a:p>
            <a:pPr marL="0" indent="0">
              <a:buNone/>
            </a:pPr>
            <a:r>
              <a:rPr lang="de-DE" dirty="0" smtClean="0">
                <a:sym typeface="Wingdings" panose="05000000000000000000" pitchFamily="2" charset="2"/>
              </a:rPr>
              <a:t> </a:t>
            </a:r>
            <a:r>
              <a:rPr lang="de-DE" b="1" dirty="0" smtClean="0"/>
              <a:t>Bildposition stets über Absatz definieren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9256108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3.4 </a:t>
            </a:r>
            <a:r>
              <a:rPr lang="de-DE" dirty="0"/>
              <a:t>Abbildungen einfügen (III) – </a:t>
            </a:r>
            <a:r>
              <a:rPr lang="de-DE" dirty="0" smtClean="0"/>
              <a:t>Bildunterschrift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Formvorschrift in wissenschaftlichen Arbeiten legen fest Bildunterschriften pro Bild festzulegen</a:t>
            </a:r>
          </a:p>
          <a:p>
            <a:r>
              <a:rPr lang="de-DE" dirty="0" smtClean="0"/>
              <a:t>Bildunterschrift unter der Rubrik: Verweise </a:t>
            </a:r>
            <a:r>
              <a:rPr lang="de-DE" dirty="0" smtClean="0">
                <a:sym typeface="Wingdings" panose="05000000000000000000" pitchFamily="2" charset="2"/>
              </a:rPr>
              <a:t> Beschriftung einfügen</a:t>
            </a:r>
          </a:p>
          <a:p>
            <a:pPr lvl="1"/>
            <a:r>
              <a:rPr lang="de-DE" dirty="0" smtClean="0">
                <a:sym typeface="Wingdings" panose="05000000000000000000" pitchFamily="2" charset="2"/>
              </a:rPr>
              <a:t>Auch über das Kontextmenü mit Rechtsklick auf dem Bild aufrufbar</a:t>
            </a:r>
          </a:p>
          <a:p>
            <a:r>
              <a:rPr lang="de-DE" dirty="0" smtClean="0">
                <a:sym typeface="Wingdings" panose="05000000000000000000" pitchFamily="2" charset="2"/>
              </a:rPr>
              <a:t>Bezeichnungsarten können geändert werden oder neu angelegt werden</a:t>
            </a:r>
          </a:p>
          <a:p>
            <a:r>
              <a:rPr lang="de-DE" dirty="0" smtClean="0">
                <a:sym typeface="Wingdings" panose="05000000000000000000" pitchFamily="2" charset="2"/>
              </a:rPr>
              <a:t>Nummerierungen werden automatisch angelegt</a:t>
            </a:r>
          </a:p>
          <a:p>
            <a:pPr marL="0" indent="0">
              <a:buNone/>
            </a:pPr>
            <a:r>
              <a:rPr lang="de-DE" dirty="0" smtClean="0">
                <a:sym typeface="Wingdings" panose="05000000000000000000" pitchFamily="2" charset="2"/>
              </a:rPr>
              <a:t> </a:t>
            </a:r>
            <a:r>
              <a:rPr lang="de-DE" b="1" dirty="0" smtClean="0">
                <a:sym typeface="Wingdings" panose="05000000000000000000" pitchFamily="2" charset="2"/>
              </a:rPr>
              <a:t>Bildunterschriften sind Formatvorlagen, die für das generieren des Abbildungsverzeichnis später benötigt werden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62635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960937" cy="1600200"/>
          </a:xfrm>
        </p:spPr>
        <p:txBody>
          <a:bodyPr/>
          <a:lstStyle/>
          <a:p>
            <a:r>
              <a:rPr lang="de-DE" b="1" dirty="0"/>
              <a:t>Office </a:t>
            </a:r>
            <a:r>
              <a:rPr lang="de-DE" b="1" dirty="0" err="1" smtClean="0"/>
              <a:t>Powerpoint</a:t>
            </a:r>
            <a:r>
              <a:rPr lang="de-DE" b="1" dirty="0" smtClean="0"/>
              <a:t> 2013</a:t>
            </a:r>
            <a:endParaRPr lang="de-DE" b="1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3932237" cy="4371975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de-DE" dirty="0"/>
              <a:t>Einleitung</a:t>
            </a:r>
          </a:p>
          <a:p>
            <a:pPr marL="800100" lvl="1" indent="-342900">
              <a:buFont typeface="+mj-lt"/>
              <a:buAutoNum type="alphaLcParenR"/>
            </a:pPr>
            <a:r>
              <a:rPr lang="de-DE" dirty="0" smtClean="0"/>
              <a:t>Grundlagen in </a:t>
            </a:r>
            <a:r>
              <a:rPr lang="de-DE" dirty="0" err="1" smtClean="0"/>
              <a:t>Powerpoint</a:t>
            </a:r>
            <a:endParaRPr lang="de-DE" dirty="0" smtClean="0"/>
          </a:p>
          <a:p>
            <a:pPr marL="800100" lvl="1" indent="-342900">
              <a:buFont typeface="+mj-lt"/>
              <a:buAutoNum type="alphaLcParenR"/>
            </a:pPr>
            <a:r>
              <a:rPr lang="de-DE" dirty="0" err="1" smtClean="0"/>
              <a:t>Powerpoint</a:t>
            </a:r>
            <a:r>
              <a:rPr lang="de-DE" dirty="0" smtClean="0"/>
              <a:t> Ansichten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 smtClean="0"/>
              <a:t>Texte und Folienbearbeitung 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 smtClean="0"/>
              <a:t>Animationen und deren Steuerung</a:t>
            </a:r>
            <a:endParaRPr lang="de-DE" dirty="0"/>
          </a:p>
          <a:p>
            <a:pPr marL="342900" indent="-342900">
              <a:buFont typeface="+mj-lt"/>
              <a:buAutoNum type="arabicPeriod"/>
            </a:pPr>
            <a:r>
              <a:rPr lang="de-DE" dirty="0" smtClean="0"/>
              <a:t>Masterfolien</a:t>
            </a:r>
            <a:endParaRPr lang="de-DE" dirty="0"/>
          </a:p>
          <a:p>
            <a:pPr marL="800100" lvl="1" indent="-342900">
              <a:buFont typeface="+mj-lt"/>
              <a:buAutoNum type="alphaLcParenR"/>
            </a:pPr>
            <a:r>
              <a:rPr lang="de-DE" dirty="0" smtClean="0"/>
              <a:t>Design im Master bearbeiten</a:t>
            </a:r>
            <a:endParaRPr lang="de-DE" dirty="0"/>
          </a:p>
          <a:p>
            <a:pPr marL="800100" lvl="1" indent="-342900">
              <a:buFont typeface="+mj-lt"/>
              <a:buAutoNum type="alphaLcParenR"/>
            </a:pPr>
            <a:r>
              <a:rPr lang="de-DE" dirty="0" smtClean="0"/>
              <a:t>Individuelle Formatierungen</a:t>
            </a:r>
            <a:endParaRPr lang="de-DE" dirty="0"/>
          </a:p>
          <a:p>
            <a:pPr marL="342900" indent="-342900">
              <a:buFont typeface="+mj-lt"/>
              <a:buAutoNum type="arabicPeriod"/>
            </a:pPr>
            <a:r>
              <a:rPr lang="de-DE" dirty="0" smtClean="0"/>
              <a:t>Daten präsentieren</a:t>
            </a:r>
          </a:p>
          <a:p>
            <a:pPr marL="800100" lvl="1" indent="-342900">
              <a:buFont typeface="+mj-lt"/>
              <a:buAutoNum type="arabicPeriod"/>
            </a:pPr>
            <a:r>
              <a:rPr lang="de-DE" dirty="0" smtClean="0"/>
              <a:t>Tabellen und Diagramme</a:t>
            </a:r>
          </a:p>
          <a:p>
            <a:pPr marL="800100" lvl="1" indent="-342900">
              <a:buFont typeface="+mj-lt"/>
              <a:buAutoNum type="arabicPeriod"/>
            </a:pPr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pic>
        <p:nvPicPr>
          <p:cNvPr id="3074" name="Picture 2" descr="Bildergebnis fÃ¼r Office Powerpoint 20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825" y="1448030"/>
            <a:ext cx="6099175" cy="5409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88889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3.4 Abbildungen einfügen (IV) - Infografiken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35019" y="1535169"/>
            <a:ext cx="10515600" cy="4351338"/>
          </a:xfrm>
        </p:spPr>
        <p:txBody>
          <a:bodyPr/>
          <a:lstStyle/>
          <a:p>
            <a:r>
              <a:rPr lang="de-DE" b="1" dirty="0" smtClean="0"/>
              <a:t>Smart-Arts: </a:t>
            </a:r>
            <a:r>
              <a:rPr lang="de-DE" dirty="0" smtClean="0"/>
              <a:t>professionelle Schnellgrafiken für Inhaltliche Darstellungen</a:t>
            </a:r>
          </a:p>
          <a:p>
            <a:pPr lvl="1"/>
            <a:r>
              <a:rPr lang="de-DE" dirty="0" smtClean="0"/>
              <a:t>Kategorisiert nach Vorlagen: Aufzählungen</a:t>
            </a:r>
          </a:p>
          <a:p>
            <a:pPr lvl="1"/>
            <a:r>
              <a:rPr lang="de-DE" dirty="0" smtClean="0"/>
              <a:t>Monochromatische Farbe festlegen</a:t>
            </a:r>
          </a:p>
          <a:p>
            <a:pPr lvl="2"/>
            <a:r>
              <a:rPr lang="de-DE" dirty="0" smtClean="0"/>
              <a:t>Entwurf </a:t>
            </a:r>
            <a:r>
              <a:rPr lang="de-DE" dirty="0" smtClean="0">
                <a:sym typeface="Wingdings" panose="05000000000000000000" pitchFamily="2" charset="2"/>
              </a:rPr>
              <a:t> Farbe ändern</a:t>
            </a:r>
            <a:endParaRPr lang="de-DE" dirty="0" smtClean="0"/>
          </a:p>
          <a:p>
            <a:pPr lvl="1"/>
            <a:r>
              <a:rPr lang="de-DE" dirty="0" smtClean="0"/>
              <a:t>Abbildung einfügen</a:t>
            </a:r>
          </a:p>
          <a:p>
            <a:pPr lvl="1"/>
            <a:r>
              <a:rPr lang="de-DE" dirty="0" smtClean="0"/>
              <a:t>Ggf. neu anordnen</a:t>
            </a:r>
          </a:p>
          <a:p>
            <a:pPr marL="457200" lvl="1" indent="0">
              <a:buNone/>
            </a:pPr>
            <a:endParaRPr lang="de-DE" dirty="0"/>
          </a:p>
        </p:txBody>
      </p:sp>
      <p:graphicFrame>
        <p:nvGraphicFramePr>
          <p:cNvPr id="5" name="Diagramm 4"/>
          <p:cNvGraphicFramePr/>
          <p:nvPr>
            <p:extLst/>
          </p:nvPr>
        </p:nvGraphicFramePr>
        <p:xfrm>
          <a:off x="5448743" y="2506532"/>
          <a:ext cx="6545431" cy="4384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403421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3.5 Tabellen in Word (I) – Einfügen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Tabellen als Stilmittel für Positionierung z.B. im Deckblatt</a:t>
            </a:r>
          </a:p>
          <a:p>
            <a:r>
              <a:rPr lang="de-DE" dirty="0" smtClean="0"/>
              <a:t>Tabellen als Stilmittel für Positionierung für Formulare</a:t>
            </a:r>
          </a:p>
          <a:p>
            <a:r>
              <a:rPr lang="de-DE" dirty="0" smtClean="0"/>
              <a:t>Tabellen einfügen: Einfügen </a:t>
            </a:r>
            <a:r>
              <a:rPr lang="de-DE" dirty="0" smtClean="0">
                <a:sym typeface="Wingdings" panose="05000000000000000000" pitchFamily="2" charset="2"/>
              </a:rPr>
              <a:t> Tabelle</a:t>
            </a:r>
          </a:p>
          <a:p>
            <a:pPr lvl="1"/>
            <a:r>
              <a:rPr lang="de-DE" dirty="0" smtClean="0">
                <a:sym typeface="Wingdings" panose="05000000000000000000" pitchFamily="2" charset="2"/>
              </a:rPr>
              <a:t>Tabellen Entwurfsoptionen und Layout-Optionen öffnet sich automatisch</a:t>
            </a:r>
          </a:p>
          <a:p>
            <a:r>
              <a:rPr lang="de-DE" dirty="0" smtClean="0">
                <a:sym typeface="Wingdings" panose="05000000000000000000" pitchFamily="2" charset="2"/>
              </a:rPr>
              <a:t>Hinweis: 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sym typeface="Wingdings" panose="05000000000000000000" pitchFamily="2" charset="2"/>
              </a:rPr>
              <a:t>Tabelleninhalte komplett festlegen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>
                <a:sym typeface="Wingdings" panose="05000000000000000000" pitchFamily="2" charset="2"/>
              </a:rPr>
              <a:t>d</a:t>
            </a:r>
            <a:r>
              <a:rPr lang="de-DE" dirty="0" smtClean="0">
                <a:sym typeface="Wingdings" panose="05000000000000000000" pitchFamily="2" charset="2"/>
              </a:rPr>
              <a:t>ann Tabelle formatieren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432659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3.5 </a:t>
            </a:r>
            <a:r>
              <a:rPr lang="de-DE" dirty="0"/>
              <a:t>Tabellen in Word (</a:t>
            </a:r>
            <a:r>
              <a:rPr lang="de-DE" dirty="0" smtClean="0"/>
              <a:t>II) – die Zellen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sz="3200" b="1" dirty="0" smtClean="0"/>
              <a:t>Tabellenbearbeitungsfunktionen</a:t>
            </a:r>
            <a:endParaRPr lang="de-DE" b="1" dirty="0" smtClean="0"/>
          </a:p>
          <a:p>
            <a:pPr lvl="1"/>
            <a:r>
              <a:rPr lang="de-DE" dirty="0" smtClean="0"/>
              <a:t>Spalten und Zeilen hinzufügen</a:t>
            </a:r>
          </a:p>
          <a:p>
            <a:pPr lvl="1"/>
            <a:r>
              <a:rPr lang="de-DE" dirty="0" smtClean="0"/>
              <a:t>Zellen verbinden oder teilen</a:t>
            </a:r>
          </a:p>
          <a:p>
            <a:r>
              <a:rPr lang="de-DE" dirty="0" smtClean="0"/>
              <a:t>Tabellentools muss aktiviert sein </a:t>
            </a:r>
            <a:r>
              <a:rPr lang="de-DE" dirty="0" smtClean="0">
                <a:sym typeface="Wingdings" panose="05000000000000000000" pitchFamily="2" charset="2"/>
              </a:rPr>
              <a:t> Tabelle vorher markieren</a:t>
            </a:r>
          </a:p>
          <a:p>
            <a:pPr marL="0" indent="0">
              <a:buNone/>
            </a:pPr>
            <a:r>
              <a:rPr lang="de-DE" dirty="0" smtClean="0">
                <a:sym typeface="Wingdings" panose="05000000000000000000" pitchFamily="2" charset="2"/>
              </a:rPr>
              <a:t>Spalte oder Zeile hinzufügen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de-DE" dirty="0" smtClean="0">
                <a:sym typeface="Wingdings" panose="05000000000000000000" pitchFamily="2" charset="2"/>
              </a:rPr>
              <a:t>Funktion bezieht sich immer auf die aktuelle Cursorposition (Zelle)</a:t>
            </a:r>
          </a:p>
          <a:p>
            <a:pPr marL="0" indent="0">
              <a:buNone/>
            </a:pPr>
            <a:r>
              <a:rPr lang="de-DE" dirty="0" smtClean="0">
                <a:sym typeface="Wingdings" panose="05000000000000000000" pitchFamily="2" charset="2"/>
              </a:rPr>
              <a:t>Zellen verbinden: Zellen markieren die verbunden werden sollen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de-DE" b="1" dirty="0" smtClean="0">
                <a:sym typeface="Wingdings" panose="05000000000000000000" pitchFamily="2" charset="2"/>
              </a:rPr>
              <a:t>Tabellentools</a:t>
            </a:r>
            <a:r>
              <a:rPr lang="de-DE" dirty="0" smtClean="0">
                <a:sym typeface="Wingdings" panose="05000000000000000000" pitchFamily="2" charset="2"/>
              </a:rPr>
              <a:t>: </a:t>
            </a:r>
            <a:r>
              <a:rPr lang="de-DE" dirty="0" err="1" smtClean="0">
                <a:sym typeface="Wingdings" panose="05000000000000000000" pitchFamily="2" charset="2"/>
              </a:rPr>
              <a:t>Layoutregister</a:t>
            </a:r>
            <a:r>
              <a:rPr lang="de-DE" dirty="0" smtClean="0">
                <a:sym typeface="Wingdings" panose="05000000000000000000" pitchFamily="2" charset="2"/>
              </a:rPr>
              <a:t>  Zellen verbinden/teilen</a:t>
            </a:r>
          </a:p>
          <a:p>
            <a:pPr marL="0" indent="0">
              <a:buNone/>
            </a:pPr>
            <a:r>
              <a:rPr lang="de-DE" dirty="0" smtClean="0">
                <a:sym typeface="Wingdings" panose="05000000000000000000" pitchFamily="2" charset="2"/>
              </a:rPr>
              <a:t>Markierung von Zelleninhalten  ganze Zeile oder Spalte via </a:t>
            </a:r>
          </a:p>
          <a:p>
            <a:pPr marL="0" indent="0">
              <a:buNone/>
            </a:pPr>
            <a:r>
              <a:rPr lang="de-DE" b="1" dirty="0" smtClean="0">
                <a:sym typeface="Wingdings" panose="05000000000000000000" pitchFamily="2" charset="2"/>
              </a:rPr>
              <a:t>Tabellentools: </a:t>
            </a:r>
            <a:r>
              <a:rPr lang="de-DE" dirty="0" smtClean="0">
                <a:sym typeface="Wingdings" panose="05000000000000000000" pitchFamily="2" charset="2"/>
              </a:rPr>
              <a:t>Layout  Auswählen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5089534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59746"/>
            <a:ext cx="10515600" cy="1325563"/>
          </a:xfrm>
        </p:spPr>
        <p:txBody>
          <a:bodyPr/>
          <a:lstStyle/>
          <a:p>
            <a:r>
              <a:rPr lang="de-DE" dirty="0" smtClean="0"/>
              <a:t>3.5 </a:t>
            </a:r>
            <a:r>
              <a:rPr lang="de-DE" dirty="0"/>
              <a:t>Tabellen in Word (</a:t>
            </a:r>
            <a:r>
              <a:rPr lang="de-DE" dirty="0" smtClean="0"/>
              <a:t>IV) – Tabellenzellgröße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Anpassung von Tabellengrößen auf Zellebene automatisieren</a:t>
            </a:r>
          </a:p>
          <a:p>
            <a:pPr marL="0" indent="0">
              <a:buNone/>
            </a:pPr>
            <a:r>
              <a:rPr lang="de-DE" b="1" dirty="0" smtClean="0"/>
              <a:t>Harmonische Zellgröße:</a:t>
            </a:r>
          </a:p>
          <a:p>
            <a:r>
              <a:rPr lang="de-DE" dirty="0" smtClean="0"/>
              <a:t>Markierung von Zellen</a:t>
            </a:r>
          </a:p>
          <a:p>
            <a:r>
              <a:rPr lang="de-DE" dirty="0" smtClean="0">
                <a:sym typeface="Wingdings" panose="05000000000000000000" pitchFamily="2" charset="2"/>
              </a:rPr>
              <a:t> Rubrik: Zellgröße</a:t>
            </a:r>
            <a:endParaRPr lang="de-DE" dirty="0" smtClean="0"/>
          </a:p>
          <a:p>
            <a:pPr lvl="1"/>
            <a:r>
              <a:rPr lang="de-DE" dirty="0" smtClean="0"/>
              <a:t>Funktion: Spalten verteilen</a:t>
            </a:r>
          </a:p>
          <a:p>
            <a:pPr lvl="1"/>
            <a:r>
              <a:rPr lang="de-DE" dirty="0" smtClean="0"/>
              <a:t>Funktion: Zeilen verteilen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/>
          <a:srcRect l="16782" t="7051" r="11454" b="4270"/>
          <a:stretch/>
        </p:blipFill>
        <p:spPr>
          <a:xfrm>
            <a:off x="5631627" y="2420470"/>
            <a:ext cx="6454589" cy="4437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3695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3.5 Tabellen in Word (V) – Tabellen aus Excel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Tabellen in Excel anlegen</a:t>
            </a:r>
          </a:p>
          <a:p>
            <a:r>
              <a:rPr lang="de-DE" dirty="0" smtClean="0"/>
              <a:t>Hier liegen umfangreiche Tools zum Erzeugen von Tabellen vor</a:t>
            </a:r>
          </a:p>
          <a:p>
            <a:pPr lvl="1"/>
            <a:r>
              <a:rPr lang="de-DE" dirty="0" smtClean="0"/>
              <a:t>Berechnungsvorschriften, Formeln etc.</a:t>
            </a:r>
          </a:p>
          <a:p>
            <a:pPr marL="0" indent="0">
              <a:buNone/>
            </a:pPr>
            <a:r>
              <a:rPr lang="de-DE" dirty="0" smtClean="0"/>
              <a:t>Variante 1: Tabelle aus Excel in Word als Bild kopieren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de-DE" dirty="0" smtClean="0">
                <a:sym typeface="Wingdings" panose="05000000000000000000" pitchFamily="2" charset="2"/>
              </a:rPr>
              <a:t>Excel: Tabelle markieren und dann über kopieren als Bild</a:t>
            </a:r>
          </a:p>
          <a:p>
            <a:pPr marL="0" indent="0">
              <a:buNone/>
            </a:pPr>
            <a:endParaRPr lang="de-DE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de-DE" dirty="0" smtClean="0">
                <a:sym typeface="Wingdings" panose="05000000000000000000" pitchFamily="2" charset="2"/>
              </a:rPr>
              <a:t>Variante 2: Drag &amp; Drop des Excel-Sheets in das Word Dokument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5389112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3.5 Diagramme - Überblick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Diagramme zum Darstellen von Daten </a:t>
            </a:r>
          </a:p>
          <a:p>
            <a:pPr lvl="1"/>
            <a:r>
              <a:rPr lang="de-DE" dirty="0" smtClean="0"/>
              <a:t>Diagrammtyp auswählen</a:t>
            </a:r>
          </a:p>
          <a:p>
            <a:pPr lvl="1"/>
            <a:r>
              <a:rPr lang="de-DE" dirty="0" smtClean="0"/>
              <a:t>Darstellungsvariante anpassen</a:t>
            </a:r>
          </a:p>
          <a:p>
            <a:r>
              <a:rPr lang="de-DE" dirty="0" smtClean="0"/>
              <a:t>Säulendiagramm</a:t>
            </a:r>
          </a:p>
          <a:p>
            <a:pPr lvl="1"/>
            <a:r>
              <a:rPr lang="de-DE" dirty="0" smtClean="0"/>
              <a:t>Datenreihe auswählen</a:t>
            </a:r>
          </a:p>
          <a:p>
            <a:pPr lvl="1"/>
            <a:r>
              <a:rPr lang="de-DE" dirty="0" smtClean="0"/>
              <a:t>Kategorien definieren</a:t>
            </a:r>
          </a:p>
          <a:p>
            <a:r>
              <a:rPr lang="de-DE" dirty="0" smtClean="0"/>
              <a:t>Diagramme auch in wissenschaftlichen Arbeiten „Schlicht“ halten.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4568489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Aufgabe – Word Feldfunktionen	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de-DE" dirty="0" smtClean="0"/>
              <a:t>Nehmen Sie das Arbeitsdokument: Arbeitskopie 01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Erzeugen Sie in den Fußzeile aller Seiten eine Feldfunktion für die Seite (Wechsel in Fußzeile: Doppelklick auf den unteren Seitenrand)</a:t>
            </a:r>
          </a:p>
          <a:p>
            <a:pPr marL="971550" lvl="1" indent="-514350">
              <a:buFont typeface="+mj-lt"/>
              <a:buAutoNum type="arabicPeriod"/>
            </a:pPr>
            <a:r>
              <a:rPr lang="de-DE" dirty="0" smtClean="0"/>
              <a:t>Linksbündig der Autor des Dokumentes</a:t>
            </a:r>
          </a:p>
          <a:p>
            <a:pPr marL="971550" lvl="1" indent="-514350">
              <a:buFont typeface="+mj-lt"/>
              <a:buAutoNum type="arabicPeriod"/>
            </a:pPr>
            <a:r>
              <a:rPr lang="de-DE" dirty="0" smtClean="0"/>
              <a:t>Rechtsbündig die aktuelle Seitenanzahl mit Gesamt</a:t>
            </a:r>
          </a:p>
          <a:p>
            <a:pPr marL="971550" lvl="1" indent="-514350">
              <a:buFont typeface="+mj-lt"/>
              <a:buAutoNum type="arabicPeriod"/>
            </a:pPr>
            <a:endParaRPr lang="de-DE" dirty="0" smtClean="0"/>
          </a:p>
          <a:p>
            <a:pPr marL="971550" lvl="1" indent="-514350">
              <a:buFont typeface="+mj-lt"/>
              <a:buAutoNum type="arabicPeriod"/>
            </a:pPr>
            <a:endParaRPr lang="de-DE" dirty="0"/>
          </a:p>
          <a:p>
            <a:pPr marL="971550" lvl="1" indent="-514350">
              <a:buFont typeface="+mj-lt"/>
              <a:buAutoNum type="arabicPeriod"/>
            </a:pPr>
            <a:endParaRPr lang="de-DE" dirty="0" smtClean="0"/>
          </a:p>
          <a:p>
            <a:pPr marL="971550" lvl="1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Zusatz Optional</a:t>
            </a:r>
          </a:p>
          <a:p>
            <a:pPr marL="971550" lvl="1" indent="-514350">
              <a:buFont typeface="+mj-lt"/>
              <a:buAutoNum type="arabicPeriod"/>
            </a:pPr>
            <a:r>
              <a:rPr lang="de-DE" dirty="0" smtClean="0"/>
              <a:t>Geben Sie auf der letzte Seite das Wort „Letzte Seite“ aus</a:t>
            </a:r>
          </a:p>
          <a:p>
            <a:pPr marL="457200" lvl="1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/>
          <a:srcRect b="14550"/>
          <a:stretch/>
        </p:blipFill>
        <p:spPr>
          <a:xfrm>
            <a:off x="1312797" y="3758698"/>
            <a:ext cx="9267825" cy="1473168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312797" y="6176963"/>
            <a:ext cx="7656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Consolas" panose="020B0609020204030204" pitchFamily="49" charset="0"/>
              </a:rPr>
              <a:t>{IF {PAGE} &lt; {NUMPAGES}{PAGE}"LETZTE SEITE" \*MERGEFORMAT }</a:t>
            </a:r>
          </a:p>
        </p:txBody>
      </p:sp>
    </p:spTree>
    <p:extLst>
      <p:ext uri="{BB962C8B-B14F-4D97-AF65-F5344CB8AC3E}">
        <p14:creationId xmlns:p14="http://schemas.microsoft.com/office/powerpoint/2010/main" val="718189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Part 4: Serienbriefe</a:t>
            </a:r>
            <a:endParaRPr lang="de-DE" dirty="0"/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Das Verfassen von Serienbriefen in Word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9449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4 Serienbriefe in Word (I)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 smtClean="0"/>
              <a:t>Voraussetzung</a:t>
            </a:r>
            <a:r>
              <a:rPr lang="de-DE" dirty="0" smtClean="0"/>
              <a:t>: Datenquelle</a:t>
            </a:r>
          </a:p>
          <a:p>
            <a:pPr lvl="1"/>
            <a:r>
              <a:rPr lang="de-DE" dirty="0" smtClean="0"/>
              <a:t>Datenquelle kann Excel, CSV oder andere Tabellenstruktur sein</a:t>
            </a:r>
          </a:p>
          <a:p>
            <a:r>
              <a:rPr lang="de-DE" dirty="0" smtClean="0"/>
              <a:t>Serienbriefe – Funktionalität unter der Rubrik Sendungen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r>
              <a:rPr lang="de-DE" dirty="0" smtClean="0"/>
              <a:t>Verknüpfungsrichtung: Brief mit Liste </a:t>
            </a:r>
          </a:p>
          <a:p>
            <a:pPr lvl="1"/>
            <a:r>
              <a:rPr lang="de-DE" dirty="0" smtClean="0"/>
              <a:t>Ausgangsposition ist immer das Template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5" y="3375422"/>
            <a:ext cx="9894738" cy="125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13312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4 Serienbriefe in Word (</a:t>
            </a:r>
            <a:r>
              <a:rPr lang="de-DE" dirty="0" smtClean="0"/>
              <a:t>II)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Vorbereitungen: </a:t>
            </a:r>
          </a:p>
          <a:p>
            <a:pPr lvl="1"/>
            <a:r>
              <a:rPr lang="de-DE" dirty="0" smtClean="0"/>
              <a:t>Daten und Brief zum „</a:t>
            </a:r>
            <a:r>
              <a:rPr lang="de-DE" dirty="0" err="1" smtClean="0"/>
              <a:t>mergen</a:t>
            </a:r>
            <a:r>
              <a:rPr lang="de-DE" dirty="0" smtClean="0"/>
              <a:t>“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a</a:t>
            </a:r>
            <a:r>
              <a:rPr lang="de-DE" dirty="0" smtClean="0"/>
              <a:t>ktivieren des Seriendrucks unter der Rubrik Sendungen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Benötigte Serienfelder einfügen 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Ggf. Regeln für die Daten anlegen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Formatierungen aus Datenquelle übernehmen</a:t>
            </a:r>
          </a:p>
          <a:p>
            <a:pPr marL="971550" lvl="1" indent="-514350">
              <a:buFont typeface="+mj-lt"/>
              <a:buAutoNum type="arabicPeriod"/>
            </a:pPr>
            <a:endParaRPr lang="de-DE" dirty="0" smtClean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0" y="4833937"/>
            <a:ext cx="6934200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269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Microsoft Word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6961250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5</a:t>
            </a:r>
            <a:r>
              <a:rPr lang="de-DE" dirty="0" smtClean="0"/>
              <a:t> Fußnoten und Querverweise (I)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Fußnoten gehören zu der Kategorie der Verweise und sind im Register Verweise zu finden</a:t>
            </a:r>
          </a:p>
          <a:p>
            <a:pPr lvl="1"/>
            <a:r>
              <a:rPr lang="de-DE" dirty="0" smtClean="0"/>
              <a:t>Fußnoten werden pro Seite durch nummeriert</a:t>
            </a:r>
          </a:p>
          <a:p>
            <a:pPr lvl="1"/>
            <a:r>
              <a:rPr lang="de-DE" dirty="0" smtClean="0"/>
              <a:t>D.h. auf jeder neuen Seite wieder bei  </a:t>
            </a:r>
          </a:p>
          <a:p>
            <a:r>
              <a:rPr lang="de-DE" dirty="0" smtClean="0"/>
              <a:t>Zwischen Fußnote und Text wechseln </a:t>
            </a:r>
          </a:p>
          <a:p>
            <a:pPr marL="0" indent="0">
              <a:buNone/>
            </a:pPr>
            <a:r>
              <a:rPr lang="de-DE" dirty="0" smtClean="0"/>
              <a:t>   mit „Notizen anzeigen“ Button</a:t>
            </a:r>
          </a:p>
          <a:p>
            <a:pPr lvl="1"/>
            <a:endParaRPr lang="de-DE" dirty="0"/>
          </a:p>
          <a:p>
            <a:pPr lvl="1"/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4675" y="3103562"/>
            <a:ext cx="4667250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72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5</a:t>
            </a:r>
            <a:r>
              <a:rPr lang="de-DE" dirty="0" smtClean="0"/>
              <a:t> </a:t>
            </a:r>
            <a:r>
              <a:rPr lang="de-DE" dirty="0"/>
              <a:t>Fußnoten und Querverweise (</a:t>
            </a:r>
            <a:r>
              <a:rPr lang="de-DE" dirty="0" smtClean="0"/>
              <a:t>II)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03775"/>
          </a:xfrm>
        </p:spPr>
        <p:txBody>
          <a:bodyPr>
            <a:normAutofit lnSpcReduction="10000"/>
          </a:bodyPr>
          <a:lstStyle/>
          <a:p>
            <a:r>
              <a:rPr lang="de-DE" dirty="0" smtClean="0"/>
              <a:t>Fuß- und Endnoten Einstellungen</a:t>
            </a:r>
          </a:p>
          <a:p>
            <a:pPr lvl="1"/>
            <a:r>
              <a:rPr lang="de-DE" dirty="0" smtClean="0"/>
              <a:t>Anmerkungen am Ende des Abschnitt und nicht am</a:t>
            </a:r>
          </a:p>
          <a:p>
            <a:pPr marL="457200" lvl="1" indent="0">
              <a:buNone/>
            </a:pPr>
            <a:r>
              <a:rPr lang="de-DE" dirty="0" smtClean="0"/>
              <a:t>   Ende der Seite definieren</a:t>
            </a:r>
          </a:p>
          <a:p>
            <a:pPr lvl="1"/>
            <a:r>
              <a:rPr lang="de-DE" dirty="0" smtClean="0"/>
              <a:t>Definieren von Abschnitten über die Seitenumbruchs-</a:t>
            </a:r>
          </a:p>
          <a:p>
            <a:pPr marL="457200" lvl="1" indent="0">
              <a:buNone/>
            </a:pPr>
            <a:r>
              <a:rPr lang="de-DE" dirty="0"/>
              <a:t> </a:t>
            </a:r>
            <a:r>
              <a:rPr lang="de-DE" dirty="0" smtClean="0"/>
              <a:t>  Funktion</a:t>
            </a:r>
          </a:p>
          <a:p>
            <a:r>
              <a:rPr lang="de-DE" dirty="0" err="1" smtClean="0"/>
              <a:t>Nummerierungseinstellungen</a:t>
            </a:r>
            <a:r>
              <a:rPr lang="de-DE" dirty="0" smtClean="0"/>
              <a:t> pro Abschnitt</a:t>
            </a:r>
          </a:p>
          <a:p>
            <a:r>
              <a:rPr lang="de-DE" dirty="0" smtClean="0"/>
              <a:t>Endnoteneinstellungen pro Abschnitt</a:t>
            </a:r>
          </a:p>
          <a:p>
            <a:r>
              <a:rPr lang="de-DE" dirty="0" smtClean="0"/>
              <a:t>Übernahme auf das gesamte Dokument</a:t>
            </a:r>
          </a:p>
          <a:p>
            <a:r>
              <a:rPr lang="de-DE" dirty="0" smtClean="0"/>
              <a:t>Fußnotentrennlinie: Entwurfsmodus </a:t>
            </a:r>
          </a:p>
          <a:p>
            <a:pPr lvl="1"/>
            <a:r>
              <a:rPr lang="de-DE" dirty="0" smtClean="0"/>
              <a:t>Anzeigen aller Fußnoten und löschen dieser</a:t>
            </a:r>
          </a:p>
          <a:p>
            <a:pPr marL="457200" lvl="1" indent="0">
              <a:buNone/>
            </a:pPr>
            <a:r>
              <a:rPr lang="de-DE" dirty="0" smtClean="0">
                <a:sym typeface="Wingdings" panose="05000000000000000000" pitchFamily="2" charset="2"/>
              </a:rPr>
              <a:t></a:t>
            </a:r>
            <a:r>
              <a:rPr lang="de-DE" dirty="0" smtClean="0"/>
              <a:t>Vorführung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8662" y="2301875"/>
            <a:ext cx="3724275" cy="401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36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5</a:t>
            </a:r>
            <a:r>
              <a:rPr lang="de-DE" dirty="0" smtClean="0"/>
              <a:t> Querverweise (I) - Allgemeines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Querverweise Voraussetzung: Formatvorlagen wie Überschriften</a:t>
            </a:r>
          </a:p>
          <a:p>
            <a:r>
              <a:rPr lang="de-DE" dirty="0" smtClean="0"/>
              <a:t>Querverweise sind Word Links auf  definierte Formatvorlagen im Text</a:t>
            </a:r>
          </a:p>
          <a:p>
            <a:pPr lvl="1"/>
            <a:r>
              <a:rPr lang="de-DE" dirty="0" smtClean="0"/>
              <a:t>Verweisanzeige Art festlegen</a:t>
            </a:r>
          </a:p>
          <a:p>
            <a:pPr lvl="1"/>
            <a:r>
              <a:rPr lang="de-DE" dirty="0" smtClean="0"/>
              <a:t>Verweistyp festlegen: Überschrift, Abbildung etc.</a:t>
            </a:r>
          </a:p>
          <a:p>
            <a:r>
              <a:rPr lang="de-DE" dirty="0" smtClean="0"/>
              <a:t>Verweis auf eine Seitenzahl über Feldfunktion</a:t>
            </a:r>
          </a:p>
          <a:p>
            <a:r>
              <a:rPr lang="de-DE" dirty="0" smtClean="0"/>
              <a:t>automatischen Aktualisierung</a:t>
            </a:r>
          </a:p>
          <a:p>
            <a:pPr lvl="1"/>
            <a:r>
              <a:rPr lang="de-DE" dirty="0" smtClean="0"/>
              <a:t>STRG+A und dann F9 für globales aktualisieren</a:t>
            </a:r>
            <a:br>
              <a:rPr lang="de-DE" dirty="0" smtClean="0"/>
            </a:b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" y="5310188"/>
            <a:ext cx="10296525" cy="1476375"/>
          </a:xfrm>
          <a:prstGeom prst="rect">
            <a:avLst/>
          </a:prstGeom>
        </p:spPr>
      </p:pic>
      <p:pic>
        <p:nvPicPr>
          <p:cNvPr id="7" name="Inhaltsplatzhalt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4847" y="2908300"/>
            <a:ext cx="4072353" cy="301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91176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5</a:t>
            </a:r>
            <a:r>
              <a:rPr lang="de-DE" dirty="0" smtClean="0"/>
              <a:t> </a:t>
            </a:r>
            <a:r>
              <a:rPr lang="de-DE" dirty="0"/>
              <a:t>Querverweise (I) - </a:t>
            </a:r>
            <a:r>
              <a:rPr lang="de-DE" dirty="0" smtClean="0"/>
              <a:t>Absätze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Querverweise auf Absätze via Textmarken möglich (z.B. für Seite)</a:t>
            </a:r>
          </a:p>
          <a:p>
            <a:pPr marL="457200" lvl="1" indent="0">
              <a:buNone/>
            </a:pPr>
            <a:r>
              <a:rPr lang="de-DE" dirty="0" smtClean="0"/>
              <a:t>Absatz markieren </a:t>
            </a:r>
            <a:r>
              <a:rPr lang="de-DE" dirty="0" smtClean="0">
                <a:sym typeface="Wingdings" panose="05000000000000000000" pitchFamily="2" charset="2"/>
              </a:rPr>
              <a:t> </a:t>
            </a:r>
            <a:r>
              <a:rPr lang="de-DE" dirty="0" smtClean="0"/>
              <a:t>Textmarke setzen </a:t>
            </a:r>
            <a:r>
              <a:rPr lang="de-DE" dirty="0" smtClean="0">
                <a:sym typeface="Wingdings" panose="05000000000000000000" pitchFamily="2" charset="2"/>
              </a:rPr>
              <a:t> Namen vergeben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251" y="2654300"/>
            <a:ext cx="8196836" cy="409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86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6 </a:t>
            </a:r>
            <a:r>
              <a:rPr lang="de-DE" dirty="0" err="1"/>
              <a:t>Kollaboratives</a:t>
            </a:r>
            <a:r>
              <a:rPr lang="de-DE" dirty="0"/>
              <a:t> Schreiben in </a:t>
            </a:r>
            <a:r>
              <a:rPr lang="de-DE" dirty="0" smtClean="0"/>
              <a:t>Word (I)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err="1" smtClean="0"/>
              <a:t>Kollaboratives</a:t>
            </a:r>
            <a:r>
              <a:rPr lang="de-DE" dirty="0" smtClean="0"/>
              <a:t> Schreiben in Word – Rubrik: Überprüfen</a:t>
            </a:r>
          </a:p>
          <a:p>
            <a:r>
              <a:rPr lang="de-DE" dirty="0" smtClean="0"/>
              <a:t>Variante 1: Vergleichen von 2 Dokumente</a:t>
            </a:r>
          </a:p>
          <a:p>
            <a:r>
              <a:rPr lang="de-DE" dirty="0" smtClean="0"/>
              <a:t>Variante 2: Änderungsnachverfolgungsmodus</a:t>
            </a:r>
          </a:p>
          <a:p>
            <a:pPr marL="0" indent="0">
              <a:buNone/>
            </a:pPr>
            <a:endParaRPr lang="de-DE" b="1" dirty="0" smtClean="0"/>
          </a:p>
          <a:p>
            <a:pPr marL="0" indent="0">
              <a:buNone/>
            </a:pPr>
            <a:r>
              <a:rPr lang="de-DE" b="1" dirty="0" smtClean="0"/>
              <a:t>Änderungsverfolgungsmodus </a:t>
            </a:r>
            <a:r>
              <a:rPr lang="de-DE" b="1" dirty="0">
                <a:sym typeface="Wingdings" panose="05000000000000000000" pitchFamily="2" charset="2"/>
              </a:rPr>
              <a:t> Anzeigen in Statusleiste aktivieren</a:t>
            </a:r>
            <a:endParaRPr lang="de-DE" b="1" dirty="0"/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662" y="4691062"/>
            <a:ext cx="10086975" cy="14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83066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6 </a:t>
            </a:r>
            <a:r>
              <a:rPr lang="de-DE" dirty="0" err="1"/>
              <a:t>Kollaboratives</a:t>
            </a:r>
            <a:r>
              <a:rPr lang="de-DE" dirty="0"/>
              <a:t> Schreiben in </a:t>
            </a:r>
            <a:r>
              <a:rPr lang="de-DE" dirty="0" smtClean="0"/>
              <a:t>Word (II)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 smtClean="0"/>
              <a:t>Änderungsverfolgungsmodus</a:t>
            </a:r>
          </a:p>
          <a:p>
            <a:r>
              <a:rPr lang="de-DE" dirty="0" smtClean="0"/>
              <a:t>Markup: alle, einfach, keins (Darstellung im Word)</a:t>
            </a:r>
          </a:p>
          <a:p>
            <a:r>
              <a:rPr lang="de-DE" dirty="0" smtClean="0"/>
              <a:t>Markup „alle“: zeigt alle Änderungen von löschen bis einfügen</a:t>
            </a:r>
          </a:p>
          <a:p>
            <a:pPr lvl="1"/>
            <a:r>
              <a:rPr lang="de-DE" dirty="0" smtClean="0"/>
              <a:t>Erweiterte Optionen im Änderungsmodus</a:t>
            </a:r>
          </a:p>
          <a:p>
            <a:pPr lvl="2"/>
            <a:r>
              <a:rPr lang="de-DE" dirty="0" smtClean="0"/>
              <a:t>Namen, Farben für die Änderungen</a:t>
            </a:r>
          </a:p>
          <a:p>
            <a:r>
              <a:rPr lang="de-DE" dirty="0" smtClean="0"/>
              <a:t>Dokumentenprüfung für „Finales Release“ eines Dokumentes</a:t>
            </a:r>
          </a:p>
          <a:p>
            <a:pPr lvl="1"/>
            <a:r>
              <a:rPr lang="de-DE" dirty="0" smtClean="0"/>
              <a:t>„säubert“ das aktuelle Dokument </a:t>
            </a:r>
          </a:p>
          <a:p>
            <a:pPr marL="914400" lvl="2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8941154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7 Formulare (I)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Formulare zur Datenerfassung und für den Datentransport</a:t>
            </a:r>
          </a:p>
          <a:p>
            <a:pPr marL="0" indent="0">
              <a:buNone/>
            </a:pPr>
            <a:r>
              <a:rPr lang="de-DE" dirty="0" smtClean="0"/>
              <a:t>Voraussetzung: Entwicklermodus </a:t>
            </a:r>
          </a:p>
          <a:p>
            <a:pPr marL="0" indent="0">
              <a:buNone/>
            </a:pPr>
            <a:r>
              <a:rPr lang="de-DE" dirty="0" smtClean="0">
                <a:sym typeface="Wingdings" panose="05000000000000000000" pitchFamily="2" charset="2"/>
              </a:rPr>
              <a:t> Ansichtsänderungen: Lineal und ggf. Gitternetz</a:t>
            </a:r>
            <a:endParaRPr lang="de-DE" dirty="0" smtClean="0"/>
          </a:p>
          <a:p>
            <a:r>
              <a:rPr lang="de-DE" dirty="0"/>
              <a:t>u</a:t>
            </a:r>
            <a:r>
              <a:rPr lang="de-DE" dirty="0" smtClean="0"/>
              <a:t>nsichtbare Tabellen für die Strukturierung</a:t>
            </a:r>
          </a:p>
          <a:p>
            <a:pPr lvl="1"/>
            <a:r>
              <a:rPr lang="de-DE" dirty="0" smtClean="0"/>
              <a:t>Gitternetzlinien anzeigen lassen</a:t>
            </a:r>
          </a:p>
          <a:p>
            <a:r>
              <a:rPr lang="de-DE" dirty="0" smtClean="0"/>
              <a:t>Linien als Gestaltungselement </a:t>
            </a:r>
          </a:p>
          <a:p>
            <a:pPr lvl="1"/>
            <a:r>
              <a:rPr lang="de-DE" dirty="0" smtClean="0"/>
              <a:t>verschiedene Variante von Linien (Nachteil bei Schriftänderungen)</a:t>
            </a:r>
          </a:p>
          <a:p>
            <a:pPr lvl="1"/>
            <a:r>
              <a:rPr lang="de-DE" dirty="0" smtClean="0"/>
              <a:t>Linien über Formen erzeugen (nicht empfohlen, da nicht an Textgebunden)</a:t>
            </a:r>
          </a:p>
          <a:p>
            <a:pPr lvl="1"/>
            <a:r>
              <a:rPr lang="de-DE" dirty="0" smtClean="0"/>
              <a:t>Linien via Tabulatoren erzeugen</a:t>
            </a:r>
          </a:p>
          <a:p>
            <a:pPr lvl="1"/>
            <a:endParaRPr lang="de-DE" dirty="0" smtClean="0"/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3338953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7 Formulare (</a:t>
            </a:r>
            <a:r>
              <a:rPr lang="de-DE" dirty="0" smtClean="0"/>
              <a:t>II)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Formulare in Word werden im allg. elektronisch ausgefüllt</a:t>
            </a:r>
          </a:p>
          <a:p>
            <a:r>
              <a:rPr lang="de-DE" dirty="0" smtClean="0"/>
              <a:t>Design Möglichkeiten über Symbole oder Entwicklertools</a:t>
            </a:r>
          </a:p>
          <a:p>
            <a:pPr lvl="1"/>
            <a:r>
              <a:rPr lang="de-DE" dirty="0" err="1" smtClean="0"/>
              <a:t>CheckBoxen</a:t>
            </a:r>
            <a:r>
              <a:rPr lang="de-DE" dirty="0" smtClean="0"/>
              <a:t> – Wingdings Symbole zum Einfügen von Kästchen</a:t>
            </a:r>
          </a:p>
          <a:p>
            <a:pPr lvl="2"/>
            <a:r>
              <a:rPr lang="de-DE" dirty="0" smtClean="0"/>
              <a:t>Keine Interaktion im Dokument möglich</a:t>
            </a:r>
          </a:p>
          <a:p>
            <a:pPr lvl="1"/>
            <a:r>
              <a:rPr lang="de-DE" dirty="0" smtClean="0"/>
              <a:t>Steuerelemente</a:t>
            </a:r>
          </a:p>
          <a:p>
            <a:pPr lvl="2"/>
            <a:r>
              <a:rPr lang="de-DE" dirty="0" smtClean="0"/>
              <a:t>Textfelder für Eingaben</a:t>
            </a:r>
          </a:p>
          <a:p>
            <a:pPr lvl="2"/>
            <a:r>
              <a:rPr lang="de-DE" dirty="0" smtClean="0"/>
              <a:t>Auswahlboxen (Einfach, Komplex)</a:t>
            </a:r>
          </a:p>
          <a:p>
            <a:r>
              <a:rPr lang="de-DE" dirty="0" smtClean="0"/>
              <a:t>Formulare schützen</a:t>
            </a:r>
          </a:p>
          <a:p>
            <a:pPr lvl="1"/>
            <a:r>
              <a:rPr lang="de-DE" dirty="0" smtClean="0"/>
              <a:t>Bearbeitung einschränken</a:t>
            </a:r>
          </a:p>
          <a:p>
            <a:pPr lvl="1"/>
            <a:r>
              <a:rPr lang="de-DE" dirty="0" smtClean="0"/>
              <a:t>Ausfüllen von Formularen zulassen 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576637"/>
            <a:ext cx="5267325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71711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7 Formulare (</a:t>
            </a:r>
            <a:r>
              <a:rPr lang="de-DE" dirty="0" smtClean="0"/>
              <a:t>III) – Praxis Beispiele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Textfelder Praxisbeispiel</a:t>
            </a:r>
          </a:p>
          <a:p>
            <a:pPr lvl="1"/>
            <a:r>
              <a:rPr lang="de-DE" dirty="0"/>
              <a:t>n</a:t>
            </a:r>
            <a:r>
              <a:rPr lang="de-DE" dirty="0" smtClean="0"/>
              <a:t>ur Zahlen erlauben</a:t>
            </a:r>
          </a:p>
          <a:p>
            <a:pPr marL="514350" indent="-514350">
              <a:buAutoNum type="arabicPeriod"/>
            </a:pPr>
            <a:r>
              <a:rPr lang="de-DE" dirty="0" smtClean="0"/>
              <a:t>Textfeld selektieren</a:t>
            </a:r>
          </a:p>
          <a:p>
            <a:pPr marL="514350" indent="-514350">
              <a:buAutoNum type="arabicPeriod"/>
            </a:pPr>
            <a:r>
              <a:rPr lang="de-DE" dirty="0" smtClean="0"/>
              <a:t>Eigenschaften via Doppelklick öffnen</a:t>
            </a:r>
          </a:p>
          <a:p>
            <a:pPr marL="971550" lvl="1" indent="-514350">
              <a:buAutoNum type="arabicPeriod"/>
            </a:pPr>
            <a:r>
              <a:rPr lang="de-DE" dirty="0" smtClean="0"/>
              <a:t>Typ Rubrik auswählen</a:t>
            </a:r>
          </a:p>
          <a:p>
            <a:pPr marL="971550" lvl="1" indent="-514350">
              <a:buAutoNum type="arabicPeriod"/>
            </a:pPr>
            <a:r>
              <a:rPr lang="de-DE" dirty="0" smtClean="0"/>
              <a:t>Ggf. Vorformatierung für Geldbeträge</a:t>
            </a:r>
          </a:p>
          <a:p>
            <a:pPr marL="514350" indent="-514350">
              <a:buAutoNum type="arabicPeriod"/>
            </a:pPr>
            <a:r>
              <a:rPr lang="de-DE" dirty="0" smtClean="0"/>
              <a:t>Textfeld Optionen für </a:t>
            </a:r>
            <a:r>
              <a:rPr lang="de-DE" smtClean="0"/>
              <a:t>jedes Feld</a:t>
            </a:r>
            <a:endParaRPr lang="de-DE" dirty="0"/>
          </a:p>
          <a:p>
            <a:pPr lvl="1"/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3312" y="1825625"/>
            <a:ext cx="3971925" cy="343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71998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Microsoft Excel 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Datenanalyse, Funktionen und Formeln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74566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Part 1: </a:t>
            </a:r>
            <a:r>
              <a:rPr lang="de-DE" dirty="0"/>
              <a:t>Einleitung</a:t>
            </a:r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Allgemeiner Teil</a:t>
            </a:r>
          </a:p>
          <a:p>
            <a:r>
              <a:rPr lang="de-DE" dirty="0" smtClean="0"/>
              <a:t>Oberfläche </a:t>
            </a:r>
            <a:r>
              <a:rPr lang="de-DE" dirty="0"/>
              <a:t>und wichtige Tastenkombinationen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4780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Excel – Das Rechnen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Excel ist ein Werkzeug zur Berechnung von Tabellenkalkulation</a:t>
            </a:r>
          </a:p>
          <a:p>
            <a:r>
              <a:rPr lang="de-DE" dirty="0" smtClean="0"/>
              <a:t>Zellenbestimmung</a:t>
            </a:r>
          </a:p>
          <a:p>
            <a:pPr lvl="1"/>
            <a:r>
              <a:rPr lang="de-DE" dirty="0" smtClean="0"/>
              <a:t>Beschriftung der Spalten via Buchstaben</a:t>
            </a:r>
          </a:p>
          <a:p>
            <a:pPr lvl="1"/>
            <a:r>
              <a:rPr lang="de-DE" dirty="0" smtClean="0"/>
              <a:t>Beschriftung der Zeilen via Zahlen</a:t>
            </a:r>
          </a:p>
          <a:p>
            <a:pPr lvl="1"/>
            <a:r>
              <a:rPr lang="de-DE" dirty="0" smtClean="0"/>
              <a:t>Zelle ergibt sich aus Spalte und Zeile: Buchstabe + Zahl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5919" y="4167634"/>
            <a:ext cx="6518275" cy="249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1459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Excel - Voreinstellungen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Die Optionen</a:t>
            </a:r>
          </a:p>
          <a:p>
            <a:pPr lvl="1"/>
            <a:r>
              <a:rPr lang="de-DE" dirty="0" smtClean="0"/>
              <a:t>Startbildschirm überspringen</a:t>
            </a:r>
          </a:p>
          <a:p>
            <a:pPr lvl="1"/>
            <a:r>
              <a:rPr lang="de-DE" dirty="0" smtClean="0"/>
              <a:t>Design ändern, für bessere Optik</a:t>
            </a:r>
          </a:p>
          <a:p>
            <a:pPr lvl="2"/>
            <a:r>
              <a:rPr lang="de-DE" dirty="0" smtClean="0"/>
              <a:t>Dunkel grau wird empfohlen</a:t>
            </a:r>
          </a:p>
          <a:p>
            <a:r>
              <a:rPr lang="de-DE" dirty="0" smtClean="0"/>
              <a:t>Excel Zoom</a:t>
            </a:r>
          </a:p>
          <a:p>
            <a:endParaRPr lang="de-DE" dirty="0" smtClean="0"/>
          </a:p>
          <a:p>
            <a:pPr marL="457200" lvl="1" indent="0">
              <a:buNone/>
            </a:pPr>
            <a:endParaRPr lang="de-DE" dirty="0" smtClean="0"/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2320" y="1398297"/>
            <a:ext cx="6168707" cy="5337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01847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Excel – Die ersten Eingaben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Eingaben bestätigen mit ENTER</a:t>
            </a:r>
          </a:p>
          <a:p>
            <a:pPr lvl="1"/>
            <a:r>
              <a:rPr lang="de-DE" dirty="0" smtClean="0"/>
              <a:t>Bestätigung von Eingegebenen Text, Zahlen und/oder Formeln</a:t>
            </a:r>
          </a:p>
          <a:p>
            <a:pPr lvl="1"/>
            <a:r>
              <a:rPr lang="de-DE" dirty="0" smtClean="0"/>
              <a:t>Wechsel in die nächste Zeile</a:t>
            </a:r>
          </a:p>
          <a:p>
            <a:r>
              <a:rPr lang="de-DE" dirty="0" smtClean="0"/>
              <a:t>Zellen Wechsel mit Tabulator oder den Cursor-Tasten</a:t>
            </a:r>
          </a:p>
          <a:p>
            <a:pPr lvl="1"/>
            <a:r>
              <a:rPr lang="de-DE" b="1" dirty="0" smtClean="0"/>
              <a:t>Wichtig</a:t>
            </a:r>
            <a:r>
              <a:rPr lang="de-DE" dirty="0" smtClean="0"/>
              <a:t>: Funktioniert nicht bei Formeln</a:t>
            </a:r>
          </a:p>
          <a:p>
            <a:r>
              <a:rPr lang="de-DE" dirty="0" smtClean="0"/>
              <a:t>Eingaben abbrechen mit </a:t>
            </a:r>
            <a:r>
              <a:rPr lang="de-DE" dirty="0" err="1" smtClean="0"/>
              <a:t>Escape</a:t>
            </a:r>
            <a:r>
              <a:rPr lang="de-DE" dirty="0" smtClean="0"/>
              <a:t> (ESC)</a:t>
            </a:r>
          </a:p>
          <a:p>
            <a:r>
              <a:rPr lang="de-DE" dirty="0" smtClean="0"/>
              <a:t>Eingabe von Zahlen über den Ziffernblock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6294977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Excel – Die Bezüge zu Zellen (I)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25624"/>
            <a:ext cx="11170920" cy="49307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dirty="0" smtClean="0"/>
              <a:t>Was sind Bezüge und deren Vorteile?</a:t>
            </a:r>
          </a:p>
          <a:p>
            <a:r>
              <a:rPr lang="de-DE" dirty="0" smtClean="0"/>
              <a:t>Formeln und Bezüge werden mit einem Gleichheitszeichen eingeleitet</a:t>
            </a:r>
            <a:endParaRPr lang="de-DE" dirty="0"/>
          </a:p>
          <a:p>
            <a:pPr>
              <a:buFont typeface="Wingdings" panose="05000000000000000000" pitchFamily="2" charset="2"/>
              <a:buChar char="à"/>
            </a:pPr>
            <a:r>
              <a:rPr lang="de-DE" dirty="0" smtClean="0"/>
              <a:t>Relative Bezüge bei gleicher Formel über mehreren Zeilen</a:t>
            </a:r>
          </a:p>
          <a:p>
            <a:pPr lvl="1"/>
            <a:r>
              <a:rPr lang="de-DE" dirty="0" smtClean="0"/>
              <a:t>Ecke mit Maus anvisieren</a:t>
            </a:r>
          </a:p>
          <a:p>
            <a:pPr lvl="1"/>
            <a:r>
              <a:rPr lang="de-DE" dirty="0" smtClean="0"/>
              <a:t>Grüner Rahmen</a:t>
            </a:r>
          </a:p>
          <a:p>
            <a:pPr marL="0" indent="0">
              <a:buNone/>
            </a:pPr>
            <a:r>
              <a:rPr lang="de-DE" dirty="0" smtClean="0"/>
              <a:t>Relativer Bezug deshalb, weil Formeln auf die gleicher Zeile angewandt wird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de-DE" dirty="0" smtClean="0">
                <a:sym typeface="Wingdings" panose="05000000000000000000" pitchFamily="2" charset="2"/>
              </a:rPr>
              <a:t>Kopieren von Formeln: Doppelklick bis zum Ende der Datensatz Spalte</a:t>
            </a:r>
          </a:p>
          <a:p>
            <a:pPr lvl="1"/>
            <a:r>
              <a:rPr lang="de-DE" dirty="0" smtClean="0">
                <a:sym typeface="Wingdings" panose="05000000000000000000" pitchFamily="2" charset="2"/>
              </a:rPr>
              <a:t>Formeln ansehen mit F2 </a:t>
            </a:r>
          </a:p>
          <a:p>
            <a:pPr lvl="1"/>
            <a:r>
              <a:rPr lang="de-DE" dirty="0" smtClean="0">
                <a:sym typeface="Wingdings" panose="05000000000000000000" pitchFamily="2" charset="2"/>
              </a:rPr>
              <a:t>Formeln Abbrechen mit ESC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de-DE" dirty="0" smtClean="0">
                <a:sym typeface="Wingdings" panose="05000000000000000000" pitchFamily="2" charset="2"/>
              </a:rPr>
              <a:t>Kopieren von Formeln mit absoluten Bezügen</a:t>
            </a:r>
          </a:p>
          <a:p>
            <a:pPr lvl="1"/>
            <a:r>
              <a:rPr lang="de-DE" dirty="0" smtClean="0">
                <a:sym typeface="Wingdings" panose="05000000000000000000" pitchFamily="2" charset="2"/>
              </a:rPr>
              <a:t>Fixieren von Feldern mittels Dollar Zeichen $ oder mit Drücken von F4</a:t>
            </a:r>
          </a:p>
          <a:p>
            <a:pPr lvl="1"/>
            <a:r>
              <a:rPr lang="de-DE" dirty="0" smtClean="0">
                <a:sym typeface="Wingdings" panose="05000000000000000000" pitchFamily="2" charset="2"/>
              </a:rPr>
              <a:t>Fixieren von Zeile und Spalte separat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3504720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Excel </a:t>
            </a:r>
            <a:r>
              <a:rPr lang="de-DE" dirty="0"/>
              <a:t>– Die Bezüge zu Zellen (</a:t>
            </a:r>
            <a:r>
              <a:rPr lang="de-DE" dirty="0" smtClean="0"/>
              <a:t>II)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Bezüge von oben nach unten (und umgekehrt)</a:t>
            </a:r>
          </a:p>
          <a:p>
            <a:r>
              <a:rPr lang="de-DE" dirty="0" smtClean="0"/>
              <a:t>Bezüge von rechts nach links (und umgekehrt)</a:t>
            </a:r>
          </a:p>
          <a:p>
            <a:pPr lvl="1"/>
            <a:r>
              <a:rPr lang="de-DE" dirty="0" smtClean="0"/>
              <a:t>Doppelklick vertikal funktioniert leider nicht</a:t>
            </a:r>
          </a:p>
          <a:p>
            <a:pPr lvl="1"/>
            <a:r>
              <a:rPr lang="de-DE" dirty="0" smtClean="0"/>
              <a:t>Datensätze werden i.allg. auch von oben nach unten gelesen</a:t>
            </a:r>
          </a:p>
          <a:p>
            <a:pPr marL="457200" lvl="1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sz="3200" b="1" dirty="0" smtClean="0"/>
              <a:t>Gemischte Zellbezüge</a:t>
            </a:r>
          </a:p>
          <a:p>
            <a:r>
              <a:rPr lang="de-DE" dirty="0" smtClean="0"/>
              <a:t>wird eher selten verwendet</a:t>
            </a:r>
          </a:p>
          <a:p>
            <a:r>
              <a:rPr lang="de-DE" dirty="0" smtClean="0"/>
              <a:t>Verwendung dann wenn </a:t>
            </a:r>
            <a:r>
              <a:rPr lang="de-DE" dirty="0" smtClean="0">
                <a:sym typeface="Wingdings" panose="05000000000000000000" pitchFamily="2" charset="2"/>
              </a:rPr>
              <a:t> Formeln nach unten und nach Rechts ziehen.</a:t>
            </a:r>
          </a:p>
          <a:p>
            <a:r>
              <a:rPr lang="de-DE" dirty="0" smtClean="0">
                <a:sym typeface="Wingdings" panose="05000000000000000000" pitchFamily="2" charset="2"/>
              </a:rPr>
              <a:t>Matrizen </a:t>
            </a:r>
            <a:r>
              <a:rPr lang="de-DE" dirty="0">
                <a:sym typeface="Wingdings" panose="05000000000000000000" pitchFamily="2" charset="2"/>
              </a:rPr>
              <a:t>B</a:t>
            </a:r>
            <a:r>
              <a:rPr lang="de-DE" dirty="0" smtClean="0">
                <a:sym typeface="Wingdings" panose="05000000000000000000" pitchFamily="2" charset="2"/>
              </a:rPr>
              <a:t>erechnungen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7952631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Excel </a:t>
            </a:r>
            <a:r>
              <a:rPr lang="de-DE" dirty="0"/>
              <a:t>– Die Bezüge zu Zellen (</a:t>
            </a:r>
            <a:r>
              <a:rPr lang="de-DE" dirty="0" smtClean="0"/>
              <a:t>III</a:t>
            </a:r>
            <a:r>
              <a:rPr lang="de-DE" dirty="0"/>
              <a:t>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3600" b="1" dirty="0" smtClean="0"/>
              <a:t>Reichweite von Bezügen</a:t>
            </a:r>
          </a:p>
          <a:p>
            <a:r>
              <a:rPr lang="de-DE" sz="3600" dirty="0" smtClean="0"/>
              <a:t>Bezug auf gleiche Tabelle innerhalb der Datei</a:t>
            </a:r>
          </a:p>
          <a:p>
            <a:r>
              <a:rPr lang="de-DE" sz="3600" dirty="0" smtClean="0"/>
              <a:t>Bezug auf andere Tabelle innerhalb der Date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/>
          <a:srcRect b="6354"/>
          <a:stretch/>
        </p:blipFill>
        <p:spPr>
          <a:xfrm>
            <a:off x="1153160" y="3758565"/>
            <a:ext cx="8277225" cy="2845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0693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Excel </a:t>
            </a:r>
            <a:r>
              <a:rPr lang="de-DE" dirty="0"/>
              <a:t>– Die Bezüge zu Zellen </a:t>
            </a:r>
            <a:r>
              <a:rPr lang="de-DE" dirty="0" smtClean="0"/>
              <a:t>(IV)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2757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DE" sz="3600" b="1" dirty="0" smtClean="0"/>
              <a:t>Reichweite von Bezügen</a:t>
            </a:r>
          </a:p>
          <a:p>
            <a:r>
              <a:rPr lang="de-DE" sz="3600" dirty="0" smtClean="0"/>
              <a:t>Bezug auf andere Tabelle innerhalb der Datei</a:t>
            </a:r>
          </a:p>
          <a:p>
            <a:r>
              <a:rPr lang="de-DE" sz="3600" dirty="0" smtClean="0"/>
              <a:t>Sogenannte 3D-Bezüge</a:t>
            </a:r>
          </a:p>
          <a:p>
            <a:pPr marL="0" indent="0">
              <a:buNone/>
            </a:pPr>
            <a:endParaRPr lang="de-DE" sz="3600" dirty="0"/>
          </a:p>
          <a:p>
            <a:pPr marL="0" indent="0">
              <a:buNone/>
            </a:pPr>
            <a:r>
              <a:rPr lang="de-DE" sz="3600" dirty="0" smtClean="0"/>
              <a:t>Syntax: </a:t>
            </a:r>
            <a:r>
              <a:rPr lang="de-DE" sz="3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Tabellenname!Zelle</a:t>
            </a:r>
            <a:endParaRPr lang="de-DE" sz="3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sz="3600" dirty="0" smtClean="0"/>
              <a:t>Oder via Auswahl, Tabellenreiter wechseln</a:t>
            </a:r>
          </a:p>
          <a:p>
            <a:r>
              <a:rPr lang="de-DE" sz="3600" dirty="0" smtClean="0"/>
              <a:t>Eingabe via ENTER bestätigen</a:t>
            </a:r>
          </a:p>
          <a:p>
            <a:pPr marL="0" indent="0">
              <a:buNone/>
            </a:pPr>
            <a:endParaRPr lang="de-DE" sz="360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de-DE" sz="3600" dirty="0" smtClean="0">
                <a:sym typeface="Wingdings" panose="05000000000000000000" pitchFamily="2" charset="2"/>
              </a:rPr>
              <a:t>Rechnen genauso möglich wie mit 2D-Bezügen</a:t>
            </a:r>
            <a:endParaRPr lang="de-DE" sz="3600" dirty="0" smtClean="0"/>
          </a:p>
          <a:p>
            <a:pPr marL="0" indent="0">
              <a:buNone/>
            </a:pPr>
            <a:endParaRPr lang="de-DE" sz="3600" dirty="0"/>
          </a:p>
          <a:p>
            <a:pPr marL="0" indent="0">
              <a:buNone/>
            </a:pPr>
            <a:endParaRPr lang="de-DE" sz="3600" dirty="0" smtClean="0"/>
          </a:p>
        </p:txBody>
      </p:sp>
    </p:spTree>
    <p:extLst>
      <p:ext uri="{BB962C8B-B14F-4D97-AF65-F5344CB8AC3E}">
        <p14:creationId xmlns:p14="http://schemas.microsoft.com/office/powerpoint/2010/main" val="370281979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Excel </a:t>
            </a:r>
            <a:r>
              <a:rPr lang="de-DE" dirty="0"/>
              <a:t>– Die Bezüge zu Zellen </a:t>
            </a:r>
            <a:r>
              <a:rPr lang="de-DE" dirty="0" smtClean="0"/>
              <a:t>(V</a:t>
            </a:r>
            <a:r>
              <a:rPr lang="de-DE" dirty="0"/>
              <a:t>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/>
              <a:t>Reichweite von </a:t>
            </a:r>
            <a:r>
              <a:rPr lang="de-DE" b="1" dirty="0" smtClean="0"/>
              <a:t>Bezügen</a:t>
            </a:r>
          </a:p>
          <a:p>
            <a:r>
              <a:rPr lang="de-DE" dirty="0" smtClean="0"/>
              <a:t>Bezug zu einer Tabelle in einer externen Datei</a:t>
            </a:r>
          </a:p>
          <a:p>
            <a:r>
              <a:rPr lang="de-DE" dirty="0" smtClean="0"/>
              <a:t>Externer Bezug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b="1" dirty="0" smtClean="0"/>
              <a:t>Voraussetzung</a:t>
            </a:r>
            <a:r>
              <a:rPr lang="de-DE" dirty="0" smtClean="0"/>
              <a:t>:</a:t>
            </a:r>
          </a:p>
          <a:p>
            <a:r>
              <a:rPr lang="de-DE" dirty="0" smtClean="0"/>
              <a:t>Externe Datei muss geöffnet sein und werden</a:t>
            </a:r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4040383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Excel </a:t>
            </a:r>
            <a:r>
              <a:rPr lang="de-DE" dirty="0"/>
              <a:t>– Die Bezüge zu Zellen (V</a:t>
            </a:r>
            <a:r>
              <a:rPr lang="de-DE" dirty="0" smtClean="0"/>
              <a:t>) - Namen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Sprechende Formeln: bessere Bezeichnung</a:t>
            </a:r>
          </a:p>
          <a:p>
            <a:pPr lvl="1"/>
            <a:r>
              <a:rPr lang="de-DE" dirty="0" smtClean="0"/>
              <a:t>Namen einer Zelle ändern, wenn dieser für absolute Bezüge verwendet wird</a:t>
            </a:r>
          </a:p>
          <a:p>
            <a:pPr lvl="1"/>
            <a:r>
              <a:rPr lang="de-DE" dirty="0" smtClean="0"/>
              <a:t>Keine Sonderzeichen im Namen erlaubt</a:t>
            </a:r>
          </a:p>
          <a:p>
            <a:pPr lvl="1"/>
            <a:r>
              <a:rPr lang="de-DE" dirty="0" smtClean="0"/>
              <a:t>Keine Leerzeichen</a:t>
            </a:r>
          </a:p>
          <a:p>
            <a:pPr marL="0" indent="0">
              <a:buNone/>
            </a:pPr>
            <a:r>
              <a:rPr lang="de-DE" dirty="0" smtClean="0"/>
              <a:t>Mögliche Beispiele:</a:t>
            </a:r>
          </a:p>
          <a:p>
            <a:r>
              <a:rPr lang="de-DE" dirty="0" smtClean="0"/>
              <a:t>Konstanten: Mehrwertsteuer, PI, Umsatzsteuer</a:t>
            </a:r>
          </a:p>
          <a:p>
            <a:r>
              <a:rPr lang="de-DE" dirty="0" smtClean="0"/>
              <a:t>Spalten auswählen </a:t>
            </a:r>
            <a:r>
              <a:rPr lang="de-DE" dirty="0" smtClean="0">
                <a:sym typeface="Wingdings" panose="05000000000000000000" pitchFamily="2" charset="2"/>
              </a:rPr>
              <a:t> Namen definieren.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9039591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Excel </a:t>
            </a:r>
            <a:r>
              <a:rPr lang="de-DE" dirty="0"/>
              <a:t>– Die Bezüge zu Zellen (V) </a:t>
            </a:r>
            <a:r>
              <a:rPr lang="de-DE" dirty="0" smtClean="0"/>
              <a:t>– Namen I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0120" y="1581784"/>
            <a:ext cx="8082280" cy="4988533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3881120" y="2489200"/>
            <a:ext cx="1717040" cy="3251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8714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1 Word– Die Benutzeroberfläche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Neustrukturierung seit 2003 durch Gruppierung der Befehle</a:t>
            </a:r>
          </a:p>
          <a:p>
            <a:pPr lvl="1"/>
            <a:r>
              <a:rPr lang="de-DE" dirty="0" smtClean="0"/>
              <a:t>Anzahl der Befehle stieg mit jeder Version</a:t>
            </a:r>
          </a:p>
          <a:p>
            <a:pPr lvl="1"/>
            <a:r>
              <a:rPr lang="de-DE" dirty="0" smtClean="0"/>
              <a:t>Menübefehle werden Gruppiert nach Bereichen</a:t>
            </a:r>
          </a:p>
          <a:p>
            <a:pPr marL="457200" lvl="1" indent="0">
              <a:buNone/>
            </a:pPr>
            <a:endParaRPr lang="de-DE" dirty="0" smtClean="0"/>
          </a:p>
          <a:p>
            <a:r>
              <a:rPr lang="de-DE" dirty="0" smtClean="0"/>
              <a:t>Wichtige (meist genutzte) Bereiche sind:</a:t>
            </a:r>
          </a:p>
          <a:p>
            <a:pPr lvl="1"/>
            <a:r>
              <a:rPr lang="de-DE" dirty="0" smtClean="0"/>
              <a:t>Zwischenablage</a:t>
            </a:r>
          </a:p>
          <a:p>
            <a:pPr lvl="1"/>
            <a:r>
              <a:rPr lang="de-DE" dirty="0" smtClean="0"/>
              <a:t>Schriftart</a:t>
            </a:r>
          </a:p>
          <a:p>
            <a:r>
              <a:rPr lang="de-DE" dirty="0" smtClean="0"/>
              <a:t>Jeder Bereich enthält ein Mehr-Optionen-Dialog</a:t>
            </a:r>
          </a:p>
          <a:p>
            <a:pPr lvl="1"/>
            <a:r>
              <a:rPr lang="de-DE" dirty="0" smtClean="0"/>
              <a:t>Über den kleinen Pfeil am rechten unteren Rand erreichbar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300" y="5767388"/>
            <a:ext cx="2571750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72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Excel </a:t>
            </a:r>
            <a:r>
              <a:rPr lang="de-DE" dirty="0"/>
              <a:t>– Die Bezüge zu Zellen (V) – Namen </a:t>
            </a:r>
            <a:r>
              <a:rPr lang="de-DE" dirty="0" smtClean="0"/>
              <a:t>II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Nachträgliches andern von benutzten Namen</a:t>
            </a:r>
          </a:p>
          <a:p>
            <a:r>
              <a:rPr lang="de-DE" dirty="0" smtClean="0"/>
              <a:t>Namensmanager zur Verwaltung von vergebenen Namen von Zellen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b="1" dirty="0" smtClean="0"/>
              <a:t>Hinweis:</a:t>
            </a:r>
          </a:p>
          <a:p>
            <a:pPr marL="0" indent="0">
              <a:buNone/>
            </a:pPr>
            <a:r>
              <a:rPr lang="de-DE" dirty="0" smtClean="0">
                <a:sym typeface="Wingdings" panose="05000000000000000000" pitchFamily="2" charset="2"/>
              </a:rPr>
              <a:t> </a:t>
            </a:r>
            <a:r>
              <a:rPr lang="de-DE" dirty="0" smtClean="0"/>
              <a:t>Niemals löschen benutzter Namen in Formeln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1308152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Excel </a:t>
            </a:r>
            <a:r>
              <a:rPr lang="de-DE" dirty="0"/>
              <a:t>– </a:t>
            </a:r>
            <a:r>
              <a:rPr lang="de-DE" dirty="0" smtClean="0"/>
              <a:t>Relative </a:t>
            </a:r>
            <a:r>
              <a:rPr lang="de-DE" dirty="0"/>
              <a:t>Bezüge zu Zellen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Relativer Bezug: Z1S1-Bezug</a:t>
            </a:r>
          </a:p>
          <a:p>
            <a:pPr>
              <a:buFontTx/>
              <a:buChar char="-"/>
            </a:pPr>
            <a:r>
              <a:rPr lang="de-DE" dirty="0"/>
              <a:t>Z: Zeile (relativer Bezug)</a:t>
            </a:r>
          </a:p>
          <a:p>
            <a:pPr>
              <a:buFontTx/>
              <a:buChar char="-"/>
            </a:pPr>
            <a:r>
              <a:rPr lang="de-DE" dirty="0"/>
              <a:t>S: Spalte (relativer Bezug)</a:t>
            </a:r>
          </a:p>
          <a:p>
            <a:pPr>
              <a:buFontTx/>
              <a:buChar char="-"/>
            </a:pPr>
            <a:r>
              <a:rPr lang="de-DE" dirty="0"/>
              <a:t>Beschreibung des Weges zum Bezug</a:t>
            </a:r>
          </a:p>
          <a:p>
            <a:pPr lvl="1">
              <a:buFontTx/>
              <a:buChar char="-"/>
            </a:pPr>
            <a:r>
              <a:rPr lang="de-DE" dirty="0"/>
              <a:t>Bsp.: Z(-1)S: Zeile – 1 selbe Spalte </a:t>
            </a:r>
          </a:p>
          <a:p>
            <a:pPr lvl="1">
              <a:buFontTx/>
              <a:buChar char="-"/>
            </a:pPr>
            <a:r>
              <a:rPr lang="de-DE" dirty="0"/>
              <a:t>Bsp.: ZS(-1): Selbe Zeile, Spalte - 1</a:t>
            </a:r>
          </a:p>
          <a:p>
            <a:pPr marL="0" indent="0">
              <a:buNone/>
            </a:pPr>
            <a:r>
              <a:rPr lang="de-DE" dirty="0"/>
              <a:t>Absoluter </a:t>
            </a:r>
            <a:r>
              <a:rPr lang="de-DE" dirty="0" smtClean="0"/>
              <a:t>Bezug: konkrete </a:t>
            </a:r>
            <a:r>
              <a:rPr lang="de-DE" dirty="0"/>
              <a:t>Zellenangaben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469076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Excel Funktionen I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59655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Alle Funktionen in Excel haben folgenden Syntax:</a:t>
            </a:r>
          </a:p>
          <a:p>
            <a:pPr marL="0" indent="0">
              <a:buNone/>
            </a:pPr>
            <a:r>
              <a:rPr lang="de-D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=FUNKTIONSNAME(ARGUMENT1;ARGUMENT2)</a:t>
            </a:r>
          </a:p>
          <a:p>
            <a:r>
              <a:rPr lang="de-DE" dirty="0" smtClean="0">
                <a:cs typeface="Courier New" panose="02070309020205020404" pitchFamily="49" charset="0"/>
              </a:rPr>
              <a:t>Funktionsnamen sind in Excel immer Deutsch</a:t>
            </a:r>
          </a:p>
          <a:p>
            <a:r>
              <a:rPr lang="de-DE" dirty="0" smtClean="0">
                <a:cs typeface="Courier New" panose="02070309020205020404" pitchFamily="49" charset="0"/>
              </a:rPr>
              <a:t>Bezüge als Argumente sind möglich</a:t>
            </a:r>
          </a:p>
          <a:p>
            <a:r>
              <a:rPr lang="de-DE" dirty="0" smtClean="0">
                <a:cs typeface="Courier New" panose="02070309020205020404" pitchFamily="49" charset="0"/>
              </a:rPr>
              <a:t>Doppelpunkt steht für Bezug-Auswahl (die Range)</a:t>
            </a:r>
          </a:p>
          <a:p>
            <a:endParaRPr lang="de-DE" dirty="0" smtClean="0"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b="1" dirty="0" smtClean="0">
                <a:cs typeface="Courier New" panose="02070309020205020404" pitchFamily="49" charset="0"/>
              </a:rPr>
              <a:t>Hilfreiche Funktionen (Gruppiert nach Anwenderbereich)</a:t>
            </a:r>
            <a:endParaRPr lang="de-DE" b="1" dirty="0">
              <a:cs typeface="Courier New" panose="02070309020205020404" pitchFamily="49" charset="0"/>
            </a:endParaRPr>
          </a:p>
          <a:p>
            <a:pPr marL="514350" indent="-514350">
              <a:buAutoNum type="arabicPeriod"/>
            </a:pPr>
            <a:r>
              <a:rPr lang="de-DE" dirty="0" err="1" smtClean="0">
                <a:cs typeface="Courier New" panose="02070309020205020404" pitchFamily="49" charset="0"/>
              </a:rPr>
              <a:t>AutoSummen</a:t>
            </a:r>
            <a:r>
              <a:rPr lang="de-DE" dirty="0" smtClean="0">
                <a:cs typeface="Courier New" panose="02070309020205020404" pitchFamily="49" charset="0"/>
              </a:rPr>
              <a:t> Funktion, wird im allg. automatisch vorgeschlagen</a:t>
            </a:r>
          </a:p>
          <a:p>
            <a:pPr marL="514350" indent="-514350">
              <a:buAutoNum type="arabicPeriod"/>
            </a:pPr>
            <a:r>
              <a:rPr lang="de-DE" dirty="0" smtClean="0">
                <a:cs typeface="Courier New" panose="02070309020205020404" pitchFamily="49" charset="0"/>
              </a:rPr>
              <a:t>Max(),Min(), Anzahl(), Wenn(), </a:t>
            </a:r>
            <a:r>
              <a:rPr lang="de-DE" dirty="0" err="1" smtClean="0">
                <a:cs typeface="Courier New" panose="02070309020205020404" pitchFamily="49" charset="0"/>
              </a:rPr>
              <a:t>SVerweis</a:t>
            </a:r>
            <a:endParaRPr lang="de-DE" dirty="0" smtClean="0">
              <a:cs typeface="Courier New" panose="02070309020205020404" pitchFamily="49" charset="0"/>
            </a:endParaRPr>
          </a:p>
          <a:p>
            <a:pPr marL="514350" indent="-514350">
              <a:buAutoNum type="arabicPeriod"/>
            </a:pPr>
            <a:endParaRPr lang="de-DE" dirty="0" smtClean="0">
              <a:cs typeface="Courier New" panose="02070309020205020404" pitchFamily="49" charset="0"/>
            </a:endParaRPr>
          </a:p>
          <a:p>
            <a:pPr marL="514350" indent="-514350">
              <a:buAutoNum type="arabicPeriod"/>
            </a:pPr>
            <a:endParaRPr lang="de-DE" dirty="0"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91999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Excel </a:t>
            </a:r>
            <a:r>
              <a:rPr lang="de-DE" dirty="0"/>
              <a:t>Funktionen </a:t>
            </a:r>
            <a:r>
              <a:rPr lang="de-DE" dirty="0" smtClean="0"/>
              <a:t>II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Eingabe und Suchen von Funktionen in Excel wenn</a:t>
            </a:r>
          </a:p>
          <a:p>
            <a:pPr marL="0" indent="0">
              <a:buNone/>
            </a:pPr>
            <a:r>
              <a:rPr lang="de-DE" dirty="0" smtClean="0"/>
              <a:t>Sie den Funktionsnamen nicht kennen.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850992"/>
            <a:ext cx="5610699" cy="1870233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2585" y="2258219"/>
            <a:ext cx="3990975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46934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Excel – Tipps &amp; Tricks (I)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799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b="1" dirty="0" smtClean="0"/>
              <a:t>Tastenkombinationen in großen Tabellen</a:t>
            </a:r>
          </a:p>
          <a:p>
            <a:pPr marL="0" indent="0">
              <a:buNone/>
            </a:pPr>
            <a:r>
              <a:rPr lang="de-DE" dirty="0"/>
              <a:t>n</a:t>
            </a:r>
            <a:r>
              <a:rPr lang="de-DE" dirty="0" smtClean="0"/>
              <a:t>icht </a:t>
            </a:r>
            <a:r>
              <a:rPr lang="de-DE" dirty="0"/>
              <a:t>S</a:t>
            </a:r>
            <a:r>
              <a:rPr lang="de-DE" dirty="0" smtClean="0"/>
              <a:t>crollen  </a:t>
            </a:r>
            <a:r>
              <a:rPr lang="de-DE" dirty="0" smtClean="0">
                <a:sym typeface="Wingdings" panose="05000000000000000000" pitchFamily="2" charset="2"/>
              </a:rPr>
              <a:t> </a:t>
            </a:r>
          </a:p>
          <a:p>
            <a:pPr lvl="1"/>
            <a:r>
              <a:rPr lang="de-DE" dirty="0" smtClean="0">
                <a:sym typeface="Wingdings" panose="05000000000000000000" pitchFamily="2" charset="2"/>
              </a:rPr>
              <a:t>STRG + POS 1 (Sprung zu Zelle A1)</a:t>
            </a:r>
          </a:p>
          <a:p>
            <a:pPr lvl="1"/>
            <a:r>
              <a:rPr lang="de-DE" dirty="0" smtClean="0">
                <a:sym typeface="Wingdings" panose="05000000000000000000" pitchFamily="2" charset="2"/>
              </a:rPr>
              <a:t>STRG + Cursor Taste  Sprung bis zur nächsten „</a:t>
            </a:r>
            <a:r>
              <a:rPr lang="de-DE" dirty="0">
                <a:sym typeface="Wingdings" panose="05000000000000000000" pitchFamily="2" charset="2"/>
              </a:rPr>
              <a:t>l</a:t>
            </a:r>
            <a:r>
              <a:rPr lang="de-DE" dirty="0" smtClean="0">
                <a:sym typeface="Wingdings" panose="05000000000000000000" pitchFamily="2" charset="2"/>
              </a:rPr>
              <a:t>eer Zelle“</a:t>
            </a:r>
          </a:p>
          <a:p>
            <a:r>
              <a:rPr lang="de-DE" dirty="0" smtClean="0">
                <a:sym typeface="Wingdings" panose="05000000000000000000" pitchFamily="2" charset="2"/>
              </a:rPr>
              <a:t>Zellen markieren mit  gedrückter </a:t>
            </a:r>
            <a:r>
              <a:rPr lang="de-DE" dirty="0" err="1" smtClean="0">
                <a:sym typeface="Wingdings" panose="05000000000000000000" pitchFamily="2" charset="2"/>
              </a:rPr>
              <a:t>Shift</a:t>
            </a:r>
            <a:r>
              <a:rPr lang="de-DE" dirty="0" smtClean="0">
                <a:sym typeface="Wingdings" panose="05000000000000000000" pitchFamily="2" charset="2"/>
              </a:rPr>
              <a:t>-Taste + Cursor-Taste</a:t>
            </a:r>
          </a:p>
          <a:p>
            <a:pPr lvl="1"/>
            <a:r>
              <a:rPr lang="de-DE" dirty="0" smtClean="0">
                <a:sym typeface="Wingdings" panose="05000000000000000000" pitchFamily="2" charset="2"/>
              </a:rPr>
              <a:t>Oder mit zu Hilfename der Maus</a:t>
            </a:r>
          </a:p>
          <a:p>
            <a:pPr lvl="1"/>
            <a:r>
              <a:rPr lang="de-DE" dirty="0" smtClean="0">
                <a:sym typeface="Wingdings" panose="05000000000000000000" pitchFamily="2" charset="2"/>
              </a:rPr>
              <a:t>Kombinierbar mit STRG für Sprünge</a:t>
            </a:r>
          </a:p>
          <a:p>
            <a:pPr lvl="1"/>
            <a:r>
              <a:rPr lang="de-DE" dirty="0" smtClean="0">
                <a:sym typeface="Wingdings" panose="05000000000000000000" pitchFamily="2" charset="2"/>
              </a:rPr>
              <a:t>Kombinierbar bei der Eingabe von Formeln</a:t>
            </a:r>
          </a:p>
          <a:p>
            <a:pPr marL="0" indent="0">
              <a:buNone/>
            </a:pPr>
            <a:endParaRPr lang="de-DE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de-DE" dirty="0" smtClean="0">
                <a:sym typeface="Wingdings" panose="05000000000000000000" pitchFamily="2" charset="2"/>
              </a:rPr>
              <a:t>Tabellenende  „physikalisches Ende“ von Excel ausprobieren</a:t>
            </a:r>
          </a:p>
          <a:p>
            <a:pPr marL="0" indent="0">
              <a:buNone/>
            </a:pPr>
            <a:endParaRPr lang="de-DE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de-DE" b="1" dirty="0" smtClean="0">
                <a:sym typeface="Wingdings" panose="05000000000000000000" pitchFamily="2" charset="2"/>
              </a:rPr>
              <a:t>Markieren der ganzen Tabelle: STRG + SHIFT + RECHTS + UNTEN</a:t>
            </a:r>
          </a:p>
          <a:p>
            <a:pPr marL="0" indent="0">
              <a:buNone/>
            </a:pPr>
            <a:endParaRPr lang="de-DE" dirty="0" smtClean="0">
              <a:sym typeface="Wingdings" panose="05000000000000000000" pitchFamily="2" charset="2"/>
            </a:endParaRPr>
          </a:p>
          <a:p>
            <a:pPr lvl="1"/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5441180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Excel – Tipps &amp; Tricks (</a:t>
            </a:r>
            <a:r>
              <a:rPr lang="de-DE" dirty="0" smtClean="0"/>
              <a:t>II)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Die Blitzvorschau: STRG + E</a:t>
            </a:r>
          </a:p>
          <a:p>
            <a:r>
              <a:rPr lang="de-DE" dirty="0" smtClean="0"/>
              <a:t>Automatisches, intelligentes Auffüllen von Spaltendaten</a:t>
            </a:r>
          </a:p>
          <a:p>
            <a:pPr marL="0" indent="0">
              <a:buNone/>
            </a:pPr>
            <a:r>
              <a:rPr lang="de-DE" dirty="0" smtClean="0"/>
              <a:t>Funktionsweise: bei vorhandenen Spalten (ganze Spalte oder Wörter)</a:t>
            </a:r>
          </a:p>
          <a:p>
            <a:pPr marL="0" indent="0">
              <a:buNone/>
            </a:pPr>
            <a:r>
              <a:rPr lang="de-DE" dirty="0" smtClean="0"/>
              <a:t>Wochentage und Zahlen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smtClean="0"/>
              <a:t>Formeltext – für die Darstellung von Formeln in Zellen als Text</a:t>
            </a:r>
          </a:p>
          <a:p>
            <a:pPr marL="0" indent="0">
              <a:buNone/>
            </a:pPr>
            <a:r>
              <a:rPr lang="de-DE" dirty="0" smtClean="0">
                <a:sym typeface="Wingdings" panose="05000000000000000000" pitchFamily="2" charset="2"/>
              </a:rPr>
              <a:t> Ursprünglich in den Einstellungen für alle Formeln umschaltbar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0243907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Excel – Tipps &amp; Tricks (</a:t>
            </a:r>
            <a:r>
              <a:rPr lang="de-DE" smtClean="0"/>
              <a:t>III)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 smtClean="0"/>
              <a:t>Hilfreiche Funktionen:</a:t>
            </a:r>
          </a:p>
          <a:p>
            <a:r>
              <a:rPr lang="de-DE" dirty="0" smtClean="0"/>
              <a:t>Anzahl von Datensätzen zählen lassen: ANZAHL</a:t>
            </a:r>
          </a:p>
          <a:p>
            <a:r>
              <a:rPr lang="de-DE" dirty="0" smtClean="0"/>
              <a:t>Die Bedingungen, die WENN-Funktion</a:t>
            </a:r>
          </a:p>
          <a:p>
            <a:r>
              <a:rPr lang="de-DE" dirty="0" smtClean="0"/>
              <a:t>Bedingte Formatierung</a:t>
            </a:r>
          </a:p>
          <a:p>
            <a:r>
              <a:rPr lang="de-DE" dirty="0" smtClean="0"/>
              <a:t>LINKS und RECHTS – Funktion: Zeichenextraktion aus einer Zelle</a:t>
            </a:r>
          </a:p>
          <a:p>
            <a:pPr lvl="1"/>
            <a:r>
              <a:rPr lang="de-DE" dirty="0" smtClean="0"/>
              <a:t>Von Links oder Rechts gesehen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4505227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Tabellen-Features einsetzen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4093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b="1" dirty="0" smtClean="0"/>
              <a:t>Excel: Fenster fixieren (Tabellenkopf)</a:t>
            </a:r>
          </a:p>
          <a:p>
            <a:r>
              <a:rPr lang="de-DE" dirty="0"/>
              <a:t>b</a:t>
            </a:r>
            <a:r>
              <a:rPr lang="de-DE" dirty="0" smtClean="0"/>
              <a:t>ei großen Tabellen sinnvoll</a:t>
            </a:r>
          </a:p>
          <a:p>
            <a:pPr marL="0" indent="0">
              <a:buNone/>
            </a:pPr>
            <a:r>
              <a:rPr lang="de-DE" dirty="0" smtClean="0">
                <a:sym typeface="Wingdings" panose="05000000000000000000" pitchFamily="2" charset="2"/>
              </a:rPr>
              <a:t>	 Fenster fixieren  Ansicht </a:t>
            </a:r>
          </a:p>
          <a:p>
            <a:pPr marL="0" indent="0">
              <a:buNone/>
            </a:pPr>
            <a:r>
              <a:rPr lang="de-DE" dirty="0">
                <a:sym typeface="Wingdings" panose="05000000000000000000" pitchFamily="2" charset="2"/>
              </a:rPr>
              <a:t>	</a:t>
            </a:r>
            <a:r>
              <a:rPr lang="de-DE" dirty="0" smtClean="0">
                <a:sym typeface="Wingdings" panose="05000000000000000000" pitchFamily="2" charset="2"/>
              </a:rPr>
              <a:t> Markierung der „Bis-Zeile“, ab wann gescrollt werden kann</a:t>
            </a:r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pPr>
              <a:buFont typeface="Wingdings" panose="05000000000000000000" pitchFamily="2" charset="2"/>
              <a:buChar char="à"/>
            </a:pPr>
            <a:r>
              <a:rPr lang="de-DE" dirty="0" smtClean="0">
                <a:sym typeface="Wingdings" panose="05000000000000000000" pitchFamily="2" charset="2"/>
              </a:rPr>
              <a:t>Excel bietet direkt an: als Tabelle formatieren (Rubrik: Start)</a:t>
            </a:r>
          </a:p>
          <a:p>
            <a:pPr lvl="1"/>
            <a:r>
              <a:rPr lang="de-DE" dirty="0" smtClean="0">
                <a:sym typeface="Wingdings" panose="05000000000000000000" pitchFamily="2" charset="2"/>
              </a:rPr>
              <a:t>Fixieren ist hier schon enthalten, kann aber noch extra kombiniert werden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015" y="3611880"/>
            <a:ext cx="527685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67097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de-DE" dirty="0" smtClean="0"/>
              <a:t>Datenlisten analysieren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479665"/>
            <a:ext cx="10515600" cy="4697298"/>
          </a:xfrm>
        </p:spPr>
        <p:txBody>
          <a:bodyPr>
            <a:normAutofit lnSpcReduction="10000"/>
          </a:bodyPr>
          <a:lstStyle/>
          <a:p>
            <a:r>
              <a:rPr lang="de-DE" dirty="0" smtClean="0"/>
              <a:t>In der Datenquelle: Filtern, Sortieren</a:t>
            </a:r>
          </a:p>
          <a:p>
            <a:pPr lvl="1"/>
            <a:r>
              <a:rPr lang="de-DE" dirty="0" smtClean="0"/>
              <a:t>Teilergebnisse erstellen</a:t>
            </a:r>
          </a:p>
          <a:p>
            <a:r>
              <a:rPr lang="de-DE" dirty="0" err="1" smtClean="0"/>
              <a:t>Autofitlter</a:t>
            </a:r>
            <a:endParaRPr lang="de-DE" dirty="0" smtClean="0"/>
          </a:p>
          <a:p>
            <a:r>
              <a:rPr lang="de-DE" dirty="0" smtClean="0"/>
              <a:t>Datenbankkriterien</a:t>
            </a:r>
          </a:p>
          <a:p>
            <a:r>
              <a:rPr lang="de-DE" dirty="0" smtClean="0"/>
              <a:t>Bedingte Formatierung</a:t>
            </a:r>
          </a:p>
          <a:p>
            <a:r>
              <a:rPr lang="de-DE" dirty="0" smtClean="0"/>
              <a:t>(</a:t>
            </a:r>
            <a:r>
              <a:rPr lang="de-DE" dirty="0" err="1" smtClean="0"/>
              <a:t>Formaln</a:t>
            </a:r>
            <a:r>
              <a:rPr lang="de-DE" dirty="0" smtClean="0"/>
              <a:t>)Array</a:t>
            </a:r>
          </a:p>
          <a:p>
            <a:r>
              <a:rPr lang="de-DE" dirty="0" smtClean="0"/>
              <a:t>Pivot-Tabellen</a:t>
            </a:r>
          </a:p>
          <a:p>
            <a:r>
              <a:rPr lang="de-DE" dirty="0" smtClean="0"/>
              <a:t>Dateien vergleichen</a:t>
            </a:r>
          </a:p>
          <a:p>
            <a:r>
              <a:rPr lang="de-DE" dirty="0" smtClean="0"/>
              <a:t>Listen vergleichen</a:t>
            </a:r>
            <a:br>
              <a:rPr lang="de-DE" dirty="0" smtClean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86007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de-DE" dirty="0" smtClean="0"/>
              <a:t>Sortieren für Daten-Analysen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Sortieren nach Alphabet</a:t>
            </a:r>
          </a:p>
          <a:p>
            <a:pPr lvl="1"/>
            <a:r>
              <a:rPr lang="de-DE" dirty="0" smtClean="0"/>
              <a:t>Reiter: Daten</a:t>
            </a:r>
          </a:p>
          <a:p>
            <a:pPr lvl="1"/>
            <a:r>
              <a:rPr lang="de-DE" dirty="0" smtClean="0"/>
              <a:t>Sortieren nach Reihenfolge</a:t>
            </a:r>
          </a:p>
          <a:p>
            <a:r>
              <a:rPr lang="de-DE" dirty="0" smtClean="0"/>
              <a:t>Benutzerdefiniertes Sortieren</a:t>
            </a:r>
          </a:p>
          <a:p>
            <a:pPr lvl="1"/>
            <a:r>
              <a:rPr lang="de-DE" dirty="0" smtClean="0"/>
              <a:t>Mehrstufige Sortierungen</a:t>
            </a:r>
          </a:p>
          <a:p>
            <a:pPr lvl="1"/>
            <a:r>
              <a:rPr lang="de-DE" dirty="0" smtClean="0"/>
              <a:t>Hinzufügen von Ebenen</a:t>
            </a:r>
          </a:p>
          <a:p>
            <a:pPr lvl="1"/>
            <a:r>
              <a:rPr lang="de-DE" dirty="0" smtClean="0"/>
              <a:t>Sortieren nach Farben </a:t>
            </a:r>
          </a:p>
          <a:p>
            <a:pPr lvl="1"/>
            <a:r>
              <a:rPr lang="de-DE" dirty="0" smtClean="0"/>
              <a:t>Sortieren nach Begriffen innerhalb eines Zellenwortes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80024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1 Word – Schnelle Befehle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 smtClean="0"/>
              <a:t>Top 5 Befehle</a:t>
            </a:r>
          </a:p>
          <a:p>
            <a:pPr lvl="1"/>
            <a:r>
              <a:rPr lang="de-DE" dirty="0" smtClean="0"/>
              <a:t>Rückgängig</a:t>
            </a:r>
          </a:p>
          <a:p>
            <a:pPr lvl="1"/>
            <a:r>
              <a:rPr lang="de-DE" dirty="0" smtClean="0"/>
              <a:t>Speichern</a:t>
            </a:r>
          </a:p>
          <a:p>
            <a:pPr lvl="1"/>
            <a:r>
              <a:rPr lang="de-DE" dirty="0" smtClean="0"/>
              <a:t>Kopieren</a:t>
            </a:r>
          </a:p>
          <a:p>
            <a:pPr lvl="1"/>
            <a:r>
              <a:rPr lang="de-DE" dirty="0" smtClean="0"/>
              <a:t>Einfügen</a:t>
            </a:r>
          </a:p>
          <a:p>
            <a:pPr lvl="1"/>
            <a:r>
              <a:rPr lang="de-DE" dirty="0" smtClean="0"/>
              <a:t>Fettschrift</a:t>
            </a:r>
            <a:endParaRPr lang="de-DE" dirty="0"/>
          </a:p>
          <a:p>
            <a:r>
              <a:rPr lang="de-DE" dirty="0" smtClean="0"/>
              <a:t>STR + Z, STRG + Y (</a:t>
            </a:r>
            <a:r>
              <a:rPr lang="de-DE" dirty="0" err="1"/>
              <a:t>u</a:t>
            </a:r>
            <a:r>
              <a:rPr lang="de-DE" dirty="0" err="1" smtClean="0"/>
              <a:t>ndo</a:t>
            </a:r>
            <a:r>
              <a:rPr lang="de-DE" dirty="0" smtClean="0"/>
              <a:t>, </a:t>
            </a:r>
            <a:r>
              <a:rPr lang="de-DE" dirty="0" err="1"/>
              <a:t>r</a:t>
            </a:r>
            <a:r>
              <a:rPr lang="de-DE" dirty="0" err="1" smtClean="0"/>
              <a:t>edo</a:t>
            </a:r>
            <a:r>
              <a:rPr lang="de-DE" dirty="0" smtClean="0"/>
              <a:t>)</a:t>
            </a:r>
          </a:p>
          <a:p>
            <a:r>
              <a:rPr lang="de-DE" dirty="0" smtClean="0"/>
              <a:t>STRG + C, STRG + V (</a:t>
            </a:r>
            <a:r>
              <a:rPr lang="de-DE" dirty="0" err="1" smtClean="0"/>
              <a:t>Copy</a:t>
            </a:r>
            <a:r>
              <a:rPr lang="de-DE" dirty="0" smtClean="0"/>
              <a:t>, Paste)</a:t>
            </a:r>
          </a:p>
          <a:p>
            <a:r>
              <a:rPr lang="de-DE" dirty="0" smtClean="0"/>
              <a:t>STRG + SHIFT + F, K, U (Fett, Kursiv, Unterstreichen)</a:t>
            </a:r>
          </a:p>
          <a:p>
            <a:r>
              <a:rPr lang="de-DE" dirty="0" smtClean="0"/>
              <a:t>STRG + F (</a:t>
            </a:r>
            <a:r>
              <a:rPr lang="de-DE" dirty="0" err="1" smtClean="0"/>
              <a:t>QuickSearch</a:t>
            </a:r>
            <a:r>
              <a:rPr lang="de-DE" dirty="0" smtClean="0"/>
              <a:t>)</a:t>
            </a:r>
          </a:p>
          <a:p>
            <a:r>
              <a:rPr lang="de-DE" dirty="0" smtClean="0"/>
              <a:t>STRG + POS1 und STRG + ENDE</a:t>
            </a:r>
          </a:p>
          <a:p>
            <a:r>
              <a:rPr lang="de-DE" dirty="0" err="1" smtClean="0"/>
              <a:t>Mausrad</a:t>
            </a:r>
            <a:r>
              <a:rPr lang="de-DE" dirty="0" smtClean="0"/>
              <a:t> für schnellen </a:t>
            </a:r>
            <a:r>
              <a:rPr lang="de-DE" dirty="0" err="1" smtClean="0"/>
              <a:t>Ribbon</a:t>
            </a:r>
            <a:r>
              <a:rPr lang="de-DE" dirty="0" smtClean="0"/>
              <a:t>-Wechsel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5500" y="1587500"/>
            <a:ext cx="4991100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82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2 Berechnungen		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 smtClean="0"/>
              <a:t>Relativer Bezug: Z1S1-Bezug</a:t>
            </a:r>
          </a:p>
          <a:p>
            <a:pPr>
              <a:buFontTx/>
              <a:buChar char="-"/>
            </a:pPr>
            <a:r>
              <a:rPr lang="de-DE" dirty="0" smtClean="0"/>
              <a:t>Z: Zeile (</a:t>
            </a:r>
            <a:r>
              <a:rPr lang="de-DE" dirty="0"/>
              <a:t>r</a:t>
            </a:r>
            <a:r>
              <a:rPr lang="de-DE" dirty="0" smtClean="0"/>
              <a:t>elativer Bezug)</a:t>
            </a:r>
          </a:p>
          <a:p>
            <a:pPr>
              <a:buFontTx/>
              <a:buChar char="-"/>
            </a:pPr>
            <a:r>
              <a:rPr lang="de-DE" dirty="0" smtClean="0"/>
              <a:t>S: Spalte (relativer Bezug)</a:t>
            </a:r>
          </a:p>
          <a:p>
            <a:pPr>
              <a:buFontTx/>
              <a:buChar char="-"/>
            </a:pPr>
            <a:r>
              <a:rPr lang="de-DE" dirty="0" smtClean="0"/>
              <a:t>Beschreibung des Weges zum Bezug</a:t>
            </a:r>
          </a:p>
          <a:p>
            <a:pPr lvl="1">
              <a:buFontTx/>
              <a:buChar char="-"/>
            </a:pPr>
            <a:r>
              <a:rPr lang="de-DE" dirty="0" smtClean="0"/>
              <a:t>Bsp.: Z(-1)S: Zeile – 1 selbe Spalte </a:t>
            </a:r>
          </a:p>
          <a:p>
            <a:pPr lvl="1">
              <a:buFontTx/>
              <a:buChar char="-"/>
            </a:pPr>
            <a:r>
              <a:rPr lang="de-DE" dirty="0" smtClean="0"/>
              <a:t>Bsp.: ZS(-1): Selbe Zeile, Spalte - 1</a:t>
            </a:r>
          </a:p>
          <a:p>
            <a:pPr marL="0" indent="0">
              <a:buNone/>
            </a:pPr>
            <a:r>
              <a:rPr lang="de-DE" dirty="0" smtClean="0"/>
              <a:t>Absoluter Bezug</a:t>
            </a:r>
          </a:p>
          <a:p>
            <a:pPr marL="0" indent="0">
              <a:buNone/>
            </a:pPr>
            <a:r>
              <a:rPr lang="de-DE" dirty="0" smtClean="0"/>
              <a:t>- Konkrete Zellenangaben</a:t>
            </a:r>
          </a:p>
          <a:p>
            <a:pPr marL="0" indent="0">
              <a:buNone/>
            </a:pPr>
            <a:r>
              <a:rPr lang="de-DE" dirty="0" smtClean="0"/>
              <a:t>Gemischter Bezug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64704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3 Daten visualisieren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Bedingte Formatierungen einsetzen</a:t>
            </a:r>
          </a:p>
          <a:p>
            <a:pPr lvl="1"/>
            <a:r>
              <a:rPr lang="de-DE" dirty="0" smtClean="0"/>
              <a:t>Regeln anlegen</a:t>
            </a:r>
          </a:p>
          <a:p>
            <a:pPr lvl="1"/>
            <a:r>
              <a:rPr lang="de-DE" dirty="0" smtClean="0"/>
              <a:t>Regeln löschen</a:t>
            </a:r>
          </a:p>
          <a:p>
            <a:r>
              <a:rPr lang="de-DE" dirty="0" smtClean="0"/>
              <a:t>Visualisierung von Datenreihen</a:t>
            </a:r>
          </a:p>
          <a:p>
            <a:pPr lvl="1"/>
            <a:r>
              <a:rPr lang="de-DE" dirty="0" smtClean="0"/>
              <a:t>Farblich hervorheben</a:t>
            </a:r>
          </a:p>
          <a:p>
            <a:pPr lvl="1"/>
            <a:r>
              <a:rPr lang="de-DE" dirty="0" smtClean="0"/>
              <a:t>Datenwerte ausblenden/einblenden </a:t>
            </a:r>
          </a:p>
          <a:p>
            <a:r>
              <a:rPr lang="de-DE" dirty="0" smtClean="0"/>
              <a:t>Visualisierung von Maximum und Minimum</a:t>
            </a:r>
          </a:p>
          <a:p>
            <a:pPr lvl="1"/>
            <a:r>
              <a:rPr lang="de-DE" dirty="0" smtClean="0"/>
              <a:t>Obere/unterer Regel </a:t>
            </a:r>
            <a:r>
              <a:rPr lang="de-DE" dirty="0" smtClean="0">
                <a:sym typeface="Wingdings" panose="05000000000000000000" pitchFamily="2" charset="2"/>
              </a:rPr>
              <a:t> Zellenformatierung (ROT/GRÜN)</a:t>
            </a:r>
          </a:p>
          <a:p>
            <a:pPr lvl="1"/>
            <a:r>
              <a:rPr lang="de-DE" dirty="0" smtClean="0">
                <a:sym typeface="Wingdings" panose="05000000000000000000" pitchFamily="2" charset="2"/>
              </a:rPr>
              <a:t>Anzahl der Elemente festlegen</a:t>
            </a:r>
          </a:p>
          <a:p>
            <a:pPr lvl="1"/>
            <a:r>
              <a:rPr lang="de-DE" dirty="0" smtClean="0">
                <a:sym typeface="Wingdings" panose="05000000000000000000" pitchFamily="2" charset="2"/>
              </a:rPr>
              <a:t>Top20 Regel beziehen sich nur auf die aktuelle Spalte</a:t>
            </a:r>
          </a:p>
          <a:p>
            <a:r>
              <a:rPr lang="de-DE" dirty="0" smtClean="0">
                <a:sym typeface="Wingdings" panose="05000000000000000000" pitchFamily="2" charset="2"/>
              </a:rPr>
              <a:t>Anlegen neuer Regeln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2276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Formeln und Funktionen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Datenanalysefunktionen</a:t>
            </a:r>
          </a:p>
          <a:p>
            <a:pPr lvl="1"/>
            <a:r>
              <a:rPr lang="de-DE" dirty="0" smtClean="0"/>
              <a:t>SUMMEWENN()</a:t>
            </a:r>
          </a:p>
          <a:p>
            <a:pPr lvl="1"/>
            <a:r>
              <a:rPr lang="de-DE" dirty="0" smtClean="0"/>
              <a:t>ZÄHLENWENN()</a:t>
            </a:r>
          </a:p>
          <a:p>
            <a:r>
              <a:rPr lang="de-DE" dirty="0" smtClean="0"/>
              <a:t>Duplikate finden</a:t>
            </a:r>
          </a:p>
          <a:p>
            <a:pPr lvl="1"/>
            <a:r>
              <a:rPr lang="de-DE" dirty="0" smtClean="0"/>
              <a:t>Datensätze identifizieren, festlegen der Spalten</a:t>
            </a:r>
          </a:p>
          <a:p>
            <a:pPr lvl="1"/>
            <a:endParaRPr lang="de-DE" dirty="0" smtClean="0"/>
          </a:p>
          <a:p>
            <a:r>
              <a:rPr lang="de-DE" dirty="0" smtClean="0"/>
              <a:t>Duplikate entfernen</a:t>
            </a:r>
          </a:p>
          <a:p>
            <a:r>
              <a:rPr lang="de-DE" dirty="0" smtClean="0"/>
              <a:t>SVERWEIS</a:t>
            </a:r>
          </a:p>
          <a:p>
            <a:r>
              <a:rPr lang="de-DE" dirty="0" smtClean="0"/>
              <a:t>Umwandeln von Formeln in „Hart“ Textelemente mit </a:t>
            </a:r>
            <a:r>
              <a:rPr lang="de-DE" dirty="0" err="1" smtClean="0"/>
              <a:t>ShortCut</a:t>
            </a:r>
            <a:endParaRPr lang="de-DE" dirty="0" smtClean="0"/>
          </a:p>
          <a:p>
            <a:pPr lvl="1"/>
            <a:r>
              <a:rPr lang="de-DE" dirty="0" smtClean="0"/>
              <a:t>STRG + Punkt (.)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75630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SVERWEIS – Übersicht I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SVERWEIS – Senkrechter Verweis </a:t>
            </a:r>
            <a:r>
              <a:rPr lang="de-DE" dirty="0" err="1" smtClean="0"/>
              <a:t>ähnl</a:t>
            </a:r>
            <a:r>
              <a:rPr lang="de-DE" dirty="0" smtClean="0"/>
              <a:t>. WVERWEIS – Waagerechter </a:t>
            </a:r>
          </a:p>
          <a:p>
            <a:pPr marL="0" indent="0">
              <a:buNone/>
            </a:pPr>
            <a:r>
              <a:rPr lang="de-DE" dirty="0" smtClean="0"/>
              <a:t>Wertprüfung aus einer Tabelle über eine andere Tabelle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de-DE" dirty="0" smtClean="0">
                <a:sym typeface="Wingdings" panose="05000000000000000000" pitchFamily="2" charset="2"/>
              </a:rPr>
              <a:t>2 Tabellen: Wert aus der Tabelle der in anderer gesucht wird</a:t>
            </a:r>
          </a:p>
          <a:p>
            <a:pPr lvl="1"/>
            <a:r>
              <a:rPr lang="de-DE" dirty="0" smtClean="0">
                <a:sym typeface="Wingdings" panose="05000000000000000000" pitchFamily="2" charset="2"/>
              </a:rPr>
              <a:t>Intervallsuche und exakte Suche</a:t>
            </a:r>
          </a:p>
          <a:p>
            <a:pPr lvl="1"/>
            <a:r>
              <a:rPr lang="de-DE" dirty="0" smtClean="0">
                <a:sym typeface="Wingdings" panose="05000000000000000000" pitchFamily="2" charset="2"/>
              </a:rPr>
              <a:t>Immer die 1. Spalte wird gesucht</a:t>
            </a:r>
          </a:p>
          <a:p>
            <a:pPr lvl="1"/>
            <a:r>
              <a:rPr lang="de-DE" dirty="0" smtClean="0">
                <a:sym typeface="Wingdings" panose="05000000000000000000" pitchFamily="2" charset="2"/>
              </a:rPr>
              <a:t>Rückgabe der Spalte immer Rechts von der Suchspalte.</a:t>
            </a:r>
          </a:p>
          <a:p>
            <a:pPr lvl="1"/>
            <a:endParaRPr lang="de-DE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de-DE" dirty="0" smtClean="0">
                <a:sym typeface="Wingdings" panose="05000000000000000000" pitchFamily="2" charset="2"/>
              </a:rPr>
              <a:t>Die Suchtabelle muss richtig sortiert sein, aufsteigend.</a:t>
            </a:r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9101823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SVERWEIS - Syntax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Komplexe Funktion mit dem man über ein Suchkriterium aus einem Datenbereich einen Wert zurück geben lassen kann:</a:t>
            </a:r>
          </a:p>
          <a:p>
            <a:r>
              <a:rPr lang="de-DE" dirty="0" smtClean="0">
                <a:latin typeface="Consolas" panose="020B0609020204030204" pitchFamily="49" charset="0"/>
              </a:rPr>
              <a:t>SVERWEIS(SUCHKRIT, BEREICH, </a:t>
            </a:r>
            <a:r>
              <a:rPr lang="de-DE" dirty="0" err="1" smtClean="0">
                <a:latin typeface="Consolas" panose="020B0609020204030204" pitchFamily="49" charset="0"/>
              </a:rPr>
              <a:t>Spaltennr</a:t>
            </a:r>
            <a:r>
              <a:rPr lang="de-DE" dirty="0" smtClean="0">
                <a:latin typeface="Consolas" panose="020B0609020204030204" pitchFamily="49" charset="0"/>
              </a:rPr>
              <a:t>, </a:t>
            </a:r>
            <a:r>
              <a:rPr lang="de-DE" dirty="0" err="1" smtClean="0">
                <a:latin typeface="Consolas" panose="020B0609020204030204" pitchFamily="49" charset="0"/>
              </a:rPr>
              <a:t>Bool</a:t>
            </a:r>
            <a:r>
              <a:rPr lang="de-DE" dirty="0" smtClean="0">
                <a:latin typeface="Consolas" panose="020B0609020204030204" pitchFamily="49" charset="0"/>
              </a:rPr>
              <a:t>)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de-DE" dirty="0" smtClean="0">
                <a:latin typeface="Consolas" panose="020B0609020204030204" pitchFamily="49" charset="0"/>
                <a:sym typeface="Wingdings" panose="05000000000000000000" pitchFamily="2" charset="2"/>
              </a:rPr>
              <a:t>Exakte Suchfunktion wenn wahr ungefähre Übereinstimmung  Intervall, welcher Wert ist am nächsten dran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de-DE" dirty="0" smtClean="0">
                <a:latin typeface="Consolas" panose="020B0609020204030204" pitchFamily="49" charset="0"/>
                <a:sym typeface="Wingdings" panose="05000000000000000000" pitchFamily="2" charset="2"/>
              </a:rPr>
              <a:t>Wenn Falsch, dann exakter Wert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de-DE" dirty="0" smtClean="0">
                <a:latin typeface="Consolas" panose="020B0609020204030204" pitchFamily="49" charset="0"/>
                <a:sym typeface="Wingdings" panose="05000000000000000000" pitchFamily="2" charset="2"/>
              </a:rPr>
              <a:t>Spaltennummer für die Ausgabe angeben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de-DE" dirty="0" err="1" smtClean="0">
                <a:latin typeface="Consolas" panose="020B0609020204030204" pitchFamily="49" charset="0"/>
                <a:sym typeface="Wingdings" panose="05000000000000000000" pitchFamily="2" charset="2"/>
              </a:rPr>
              <a:t>Bool</a:t>
            </a:r>
            <a:r>
              <a:rPr lang="de-DE" dirty="0" smtClean="0">
                <a:latin typeface="Consolas" panose="020B0609020204030204" pitchFamily="49" charset="0"/>
                <a:sym typeface="Wingdings" panose="05000000000000000000" pitchFamily="2" charset="2"/>
              </a:rPr>
              <a:t>: ist Optional</a:t>
            </a:r>
            <a:endParaRPr lang="de-DE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53856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SVERWEIS – Exakte Suche</a:t>
            </a:r>
          </a:p>
          <a:p>
            <a:pPr marL="0" indent="0">
              <a:buNone/>
            </a:pPr>
            <a:r>
              <a:rPr lang="de-DE" dirty="0" smtClean="0">
                <a:sym typeface="Wingdings" panose="05000000000000000000" pitchFamily="2" charset="2"/>
              </a:rPr>
              <a:t>exakte Übereinstimmung ist notwendig</a:t>
            </a:r>
            <a:endParaRPr lang="de-DE" dirty="0" smtClean="0"/>
          </a:p>
          <a:p>
            <a:pPr>
              <a:buFont typeface="Wingdings" panose="05000000000000000000" pitchFamily="2" charset="2"/>
              <a:buChar char="à"/>
            </a:pPr>
            <a:r>
              <a:rPr lang="de-DE" dirty="0" smtClean="0">
                <a:sym typeface="Wingdings" panose="05000000000000000000" pitchFamily="2" charset="2"/>
              </a:rPr>
              <a:t>Fehler wenn Wert nicht gefunden: NV</a:t>
            </a:r>
          </a:p>
          <a:p>
            <a:pPr>
              <a:buFont typeface="Wingdings" panose="05000000000000000000" pitchFamily="2" charset="2"/>
              <a:buChar char="à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4290823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5. Datenüberprüfung/Validierung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dirty="0" smtClean="0"/>
              <a:t>Formulare: Eingabe von Nutzerdaten</a:t>
            </a:r>
          </a:p>
          <a:p>
            <a:r>
              <a:rPr lang="de-DE" dirty="0" smtClean="0"/>
              <a:t>Rubrik: Daten</a:t>
            </a:r>
          </a:p>
          <a:p>
            <a:pPr lvl="1"/>
            <a:r>
              <a:rPr lang="de-DE" dirty="0" smtClean="0"/>
              <a:t>Datenüberprüfungsdialog (leere Zellen werden ignoriert)</a:t>
            </a:r>
          </a:p>
          <a:p>
            <a:pPr lvl="1"/>
            <a:r>
              <a:rPr lang="de-DE" dirty="0" smtClean="0"/>
              <a:t>Minima und Maxima definieren</a:t>
            </a:r>
          </a:p>
          <a:p>
            <a:pPr lvl="1"/>
            <a:r>
              <a:rPr lang="de-DE" dirty="0" smtClean="0"/>
              <a:t>Datentypen festlegen</a:t>
            </a:r>
          </a:p>
          <a:p>
            <a:r>
              <a:rPr lang="de-DE" dirty="0" smtClean="0"/>
              <a:t>Finden von festgelegten Datenvalidierungen: Suchen &amp; Auswählen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de-DE" dirty="0" smtClean="0"/>
              <a:t>Fehlerdialog durch Excel</a:t>
            </a:r>
          </a:p>
          <a:p>
            <a:r>
              <a:rPr lang="de-DE" dirty="0" smtClean="0"/>
              <a:t>Definition und Beschreibung von Fehlermeldung über </a:t>
            </a:r>
            <a:r>
              <a:rPr lang="de-DE" dirty="0" err="1" smtClean="0"/>
              <a:t>Context</a:t>
            </a:r>
            <a:r>
              <a:rPr lang="de-DE" dirty="0" smtClean="0"/>
              <a:t>-Meldung</a:t>
            </a:r>
          </a:p>
          <a:p>
            <a:pPr lvl="1"/>
            <a:r>
              <a:rPr lang="de-DE" dirty="0" smtClean="0"/>
              <a:t>Fehlermeldungen definieren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3298684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Datenauswertung in Excel - Übersicht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45986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de-DE" b="1" dirty="0" smtClean="0"/>
              <a:t>Grundsätzliches</a:t>
            </a:r>
          </a:p>
          <a:p>
            <a:pPr>
              <a:buFontTx/>
              <a:buChar char="-"/>
            </a:pPr>
            <a:r>
              <a:rPr lang="de-DE" dirty="0" smtClean="0"/>
              <a:t>Grundvoraussetzung: richtiger Umgang mit Datenbank-Daten</a:t>
            </a:r>
          </a:p>
          <a:p>
            <a:pPr lvl="1"/>
            <a:r>
              <a:rPr lang="de-DE" dirty="0" smtClean="0"/>
              <a:t>Denkweise: </a:t>
            </a:r>
            <a:r>
              <a:rPr lang="de-DE" b="1" dirty="0" smtClean="0"/>
              <a:t>immer Zeilenweise</a:t>
            </a:r>
            <a:r>
              <a:rPr lang="de-DE" dirty="0" smtClean="0"/>
              <a:t>, Datensatzweise</a:t>
            </a:r>
          </a:p>
          <a:p>
            <a:pPr lvl="1"/>
            <a:r>
              <a:rPr lang="de-DE" dirty="0" smtClean="0"/>
              <a:t>Überschriften anlegen pro Spalte </a:t>
            </a:r>
            <a:r>
              <a:rPr lang="de-DE" dirty="0" smtClean="0">
                <a:sym typeface="Wingdings" panose="05000000000000000000" pitchFamily="2" charset="2"/>
              </a:rPr>
              <a:t> für ggf. Filterung</a:t>
            </a:r>
          </a:p>
          <a:p>
            <a:pPr lvl="1"/>
            <a:r>
              <a:rPr lang="de-DE" dirty="0" smtClean="0">
                <a:sym typeface="Wingdings" panose="05000000000000000000" pitchFamily="2" charset="2"/>
              </a:rPr>
              <a:t>Pivot-Tabellen erwarten kompletten Tabellenkopf</a:t>
            </a:r>
          </a:p>
          <a:p>
            <a:pPr lvl="1"/>
            <a:r>
              <a:rPr lang="de-DE" b="1" dirty="0" smtClean="0">
                <a:sym typeface="Wingdings" panose="05000000000000000000" pitchFamily="2" charset="2"/>
              </a:rPr>
              <a:t>Keine Leerzeilen und keine Leerspalten hinzufügen</a:t>
            </a:r>
          </a:p>
          <a:p>
            <a:pPr lvl="2"/>
            <a:r>
              <a:rPr lang="de-DE" dirty="0" smtClean="0">
                <a:sym typeface="Wingdings" panose="05000000000000000000" pitchFamily="2" charset="2"/>
              </a:rPr>
              <a:t>Sonst interpretiert Excel das als separate Tabelle</a:t>
            </a:r>
          </a:p>
          <a:p>
            <a:pPr lvl="1"/>
            <a:r>
              <a:rPr lang="de-DE" dirty="0">
                <a:sym typeface="Wingdings" panose="05000000000000000000" pitchFamily="2" charset="2"/>
              </a:rPr>
              <a:t>a</a:t>
            </a:r>
            <a:r>
              <a:rPr lang="de-DE" dirty="0" smtClean="0">
                <a:sym typeface="Wingdings" panose="05000000000000000000" pitchFamily="2" charset="2"/>
              </a:rPr>
              <a:t>usgefüllte Zellen, auch für vermeidliche keine Inhalte</a:t>
            </a:r>
            <a:endParaRPr lang="de-DE" dirty="0" smtClean="0"/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4985" y="2785428"/>
            <a:ext cx="2454350" cy="374904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9371" y="4720431"/>
            <a:ext cx="4069063" cy="189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29928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547687"/>
            <a:ext cx="10515600" cy="1325563"/>
          </a:xfrm>
        </p:spPr>
        <p:txBody>
          <a:bodyPr/>
          <a:lstStyle/>
          <a:p>
            <a:r>
              <a:rPr lang="de-DE" dirty="0" smtClean="0"/>
              <a:t>Datenauswertung in Excel – Wert finden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Einen Wert suchen in einer Tabelle?</a:t>
            </a:r>
          </a:p>
          <a:p>
            <a:r>
              <a:rPr lang="de-DE" dirty="0" smtClean="0"/>
              <a:t>STRG + F für öffnen des Suchfensters</a:t>
            </a:r>
          </a:p>
          <a:p>
            <a:r>
              <a:rPr lang="de-DE" dirty="0" smtClean="0"/>
              <a:t>Gesuchten Wert eingeben</a:t>
            </a:r>
          </a:p>
          <a:p>
            <a:endParaRPr lang="de-DE" dirty="0"/>
          </a:p>
          <a:p>
            <a:pPr marL="0" indent="0">
              <a:buNone/>
            </a:pPr>
            <a:r>
              <a:rPr lang="de-DE" dirty="0" smtClean="0"/>
              <a:t>Beispiel.: wir suchen den Datensatz mit der laufenden Nr. 128</a:t>
            </a:r>
          </a:p>
          <a:p>
            <a:r>
              <a:rPr lang="de-DE" dirty="0" smtClean="0"/>
              <a:t>Anpassung der Suchparameter</a:t>
            </a:r>
          </a:p>
          <a:p>
            <a:pPr lvl="1"/>
            <a:r>
              <a:rPr lang="de-DE" dirty="0" smtClean="0"/>
              <a:t>Default:</a:t>
            </a:r>
          </a:p>
          <a:p>
            <a:pPr marL="0" indent="0">
              <a:buNone/>
            </a:pPr>
            <a:r>
              <a:rPr lang="de-DE" dirty="0" smtClean="0">
                <a:sym typeface="Wingdings" panose="05000000000000000000" pitchFamily="2" charset="2"/>
              </a:rPr>
              <a:t></a:t>
            </a:r>
            <a:r>
              <a:rPr lang="de-DE" dirty="0" smtClean="0"/>
              <a:t>Suche in Formeln und nach Ähnlichkeit</a:t>
            </a:r>
          </a:p>
          <a:p>
            <a:pPr lvl="1"/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1662" y="4326572"/>
            <a:ext cx="5095875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470170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Datenauswertung in Excel - </a:t>
            </a:r>
            <a:r>
              <a:rPr lang="de-DE" dirty="0" smtClean="0"/>
              <a:t>Sortieren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 smtClean="0"/>
              <a:t>Voraussetzungen für das Sortieren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Überschriften müssen gesetzt sein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Keine Leerzeilen und keine Leerspalten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Leerzeilen zwischen ggf. Tabellenkopf und Zusatztabellen darüber einfügen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72445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1 Word Grundlegende Tipps I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89501"/>
          </a:xfrm>
        </p:spPr>
        <p:txBody>
          <a:bodyPr>
            <a:normAutofit fontScale="92500" lnSpcReduction="10000"/>
          </a:bodyPr>
          <a:lstStyle/>
          <a:p>
            <a:r>
              <a:rPr lang="de-DE" dirty="0" smtClean="0"/>
              <a:t>Tastenkombinationenanzeigen die nicht sichtbar sind</a:t>
            </a:r>
          </a:p>
          <a:p>
            <a:r>
              <a:rPr lang="de-DE" dirty="0" smtClean="0"/>
              <a:t>Interne Liste: Schnellzugriff –&gt; Alle Befehle </a:t>
            </a:r>
            <a:r>
              <a:rPr lang="de-DE" dirty="0" smtClean="0">
                <a:sym typeface="Wingdings" panose="05000000000000000000" pitchFamily="2" charset="2"/>
              </a:rPr>
              <a:t> Befehle auflisten</a:t>
            </a:r>
            <a:endParaRPr lang="de-DE" dirty="0">
              <a:sym typeface="Wingdings" panose="05000000000000000000" pitchFamily="2" charset="2"/>
            </a:endParaRPr>
          </a:p>
          <a:p>
            <a:r>
              <a:rPr lang="de-DE" dirty="0" smtClean="0">
                <a:sym typeface="Wingdings" panose="05000000000000000000" pitchFamily="2" charset="2"/>
              </a:rPr>
              <a:t>Statuszeile in Word erweitern und anpassen</a:t>
            </a:r>
          </a:p>
          <a:p>
            <a:pPr lvl="1"/>
            <a:r>
              <a:rPr lang="de-DE" dirty="0" smtClean="0">
                <a:sym typeface="Wingdings" panose="05000000000000000000" pitchFamily="2" charset="2"/>
              </a:rPr>
              <a:t>Abschnitte Anzeigen</a:t>
            </a:r>
          </a:p>
          <a:p>
            <a:pPr lvl="1"/>
            <a:r>
              <a:rPr lang="de-DE" dirty="0" smtClean="0">
                <a:sym typeface="Wingdings" panose="05000000000000000000" pitchFamily="2" charset="2"/>
              </a:rPr>
              <a:t>Seitenzahl Formatierungen anzeigen</a:t>
            </a:r>
          </a:p>
          <a:p>
            <a:pPr lvl="1"/>
            <a:r>
              <a:rPr lang="de-DE" dirty="0" smtClean="0">
                <a:sym typeface="Wingdings" panose="05000000000000000000" pitchFamily="2" charset="2"/>
              </a:rPr>
              <a:t>Überschreib- und Einfüge-Modus</a:t>
            </a:r>
          </a:p>
          <a:p>
            <a:r>
              <a:rPr lang="de-DE" dirty="0" smtClean="0">
                <a:sym typeface="Wingdings" panose="05000000000000000000" pitchFamily="2" charset="2"/>
              </a:rPr>
              <a:t>Rechtschreibung mit Groß und Kleinschreibung</a:t>
            </a:r>
          </a:p>
          <a:p>
            <a:pPr lvl="1"/>
            <a:r>
              <a:rPr lang="de-DE" dirty="0" smtClean="0">
                <a:sym typeface="Wingdings" panose="05000000000000000000" pitchFamily="2" charset="2"/>
              </a:rPr>
              <a:t>SHIFT + F3  </a:t>
            </a:r>
            <a:r>
              <a:rPr lang="de-DE" dirty="0" err="1" smtClean="0">
                <a:sym typeface="Wingdings" panose="05000000000000000000" pitchFamily="2" charset="2"/>
              </a:rPr>
              <a:t>Toggle</a:t>
            </a:r>
            <a:r>
              <a:rPr lang="de-DE" dirty="0" smtClean="0">
                <a:sym typeface="Wingdings" panose="05000000000000000000" pitchFamily="2" charset="2"/>
              </a:rPr>
              <a:t> für Großschreibung oder Kleinschreibung</a:t>
            </a:r>
          </a:p>
          <a:p>
            <a:pPr lvl="1"/>
            <a:r>
              <a:rPr lang="de-DE" dirty="0" smtClean="0">
                <a:sym typeface="Wingdings" panose="05000000000000000000" pitchFamily="2" charset="2"/>
              </a:rPr>
              <a:t>Geht auch mit ganzen Sätzen </a:t>
            </a:r>
          </a:p>
          <a:p>
            <a:pPr lvl="2"/>
            <a:r>
              <a:rPr lang="de-DE" dirty="0" smtClean="0">
                <a:sym typeface="Wingdings" panose="05000000000000000000" pitchFamily="2" charset="2"/>
              </a:rPr>
              <a:t>3 Varianten </a:t>
            </a:r>
          </a:p>
          <a:p>
            <a:r>
              <a:rPr lang="de-DE" dirty="0" smtClean="0">
                <a:sym typeface="Wingdings" panose="05000000000000000000" pitchFamily="2" charset="2"/>
              </a:rPr>
              <a:t>Zufallstext generieren: </a:t>
            </a:r>
            <a:r>
              <a:rPr lang="de-DE" dirty="0" smtClean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=</a:t>
            </a:r>
            <a:r>
              <a:rPr lang="de-DE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rand</a:t>
            </a:r>
            <a:r>
              <a:rPr lang="de-DE" dirty="0" smtClean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() + ENTER</a:t>
            </a:r>
          </a:p>
          <a:p>
            <a:pPr lvl="1"/>
            <a:r>
              <a:rPr lang="de-DE" dirty="0" smtClean="0">
                <a:cs typeface="Courier New" panose="02070309020205020404" pitchFamily="49" charset="0"/>
                <a:sym typeface="Wingdings" panose="05000000000000000000" pitchFamily="2" charset="2"/>
              </a:rPr>
              <a:t>Geht in allen Office Produkten je nach Kontext anderer Zufallstext</a:t>
            </a:r>
          </a:p>
          <a:p>
            <a:pPr lvl="1"/>
            <a:r>
              <a:rPr lang="de-DE" dirty="0" smtClean="0">
                <a:cs typeface="Courier New" panose="02070309020205020404" pitchFamily="49" charset="0"/>
                <a:sym typeface="Wingdings" panose="05000000000000000000" pitchFamily="2" charset="2"/>
              </a:rPr>
              <a:t>Word Parameter: 1. </a:t>
            </a:r>
            <a:r>
              <a:rPr lang="de-DE" dirty="0" err="1" smtClean="0">
                <a:cs typeface="Courier New" panose="02070309020205020404" pitchFamily="49" charset="0"/>
                <a:sym typeface="Wingdings" panose="05000000000000000000" pitchFamily="2" charset="2"/>
              </a:rPr>
              <a:t>Param</a:t>
            </a:r>
            <a:r>
              <a:rPr lang="de-DE" dirty="0" smtClean="0">
                <a:cs typeface="Courier New" panose="02070309020205020404" pitchFamily="49" charset="0"/>
                <a:sym typeface="Wingdings" panose="05000000000000000000" pitchFamily="2" charset="2"/>
              </a:rPr>
              <a:t>: Anzahl der Absätze, 2. Parameter: Anzahl der Sätze/Abs.</a:t>
            </a:r>
          </a:p>
          <a:p>
            <a:pPr marL="457200" lvl="1" indent="0">
              <a:buNone/>
            </a:pPr>
            <a:endParaRPr lang="de-DE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563799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Datenauswertung in Excel </a:t>
            </a:r>
            <a:r>
              <a:rPr lang="de-DE" dirty="0" smtClean="0"/>
              <a:t>– Sortieren I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 smtClean="0"/>
              <a:t>Sortieren – Die Prozedur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Spaltenkopf auswählen: Überschrift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Sortieren klicken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b="1" dirty="0" smtClean="0"/>
              <a:t>Hinweis:</a:t>
            </a:r>
            <a:endParaRPr lang="de-DE" b="1" dirty="0"/>
          </a:p>
          <a:p>
            <a:pPr marL="0" indent="0">
              <a:buNone/>
            </a:pPr>
            <a:r>
              <a:rPr lang="de-DE" dirty="0" smtClean="0"/>
              <a:t>Excel erkennt i.allg. automatisch den </a:t>
            </a:r>
          </a:p>
          <a:p>
            <a:pPr marL="0" indent="0">
              <a:buNone/>
            </a:pPr>
            <a:r>
              <a:rPr lang="de-DE" dirty="0" smtClean="0"/>
              <a:t>Datenbereich, kann jedoch über den</a:t>
            </a:r>
          </a:p>
          <a:p>
            <a:pPr marL="0" indent="0">
              <a:buNone/>
            </a:pPr>
            <a:r>
              <a:rPr lang="de-DE" dirty="0" smtClean="0"/>
              <a:t>Hauptknopf sortieren angepasst werden.</a:t>
            </a:r>
          </a:p>
          <a:p>
            <a:pPr marL="514350" indent="-514350">
              <a:buFont typeface="+mj-lt"/>
              <a:buAutoNum type="arabicPeriod"/>
            </a:pP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4980" y="2672715"/>
            <a:ext cx="4800600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93146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Datenauswertung in Excel </a:t>
            </a:r>
            <a:r>
              <a:rPr lang="de-DE" dirty="0" smtClean="0"/>
              <a:t>– Sortieren II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 smtClean="0"/>
              <a:t>Sortieren – Die Prozedur kombinieren</a:t>
            </a:r>
          </a:p>
          <a:p>
            <a:r>
              <a:rPr lang="de-DE" dirty="0" smtClean="0"/>
              <a:t>Tabellenfeature von Excel bietet die Sortieroptionen direkt an</a:t>
            </a:r>
            <a:endParaRPr lang="de-DE" b="1" dirty="0"/>
          </a:p>
          <a:p>
            <a:r>
              <a:rPr lang="de-DE" dirty="0" smtClean="0"/>
              <a:t>Excel blendet Sortierfunktion aus, wenn sortieren nicht möglich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4170" y="4115753"/>
            <a:ext cx="6667500" cy="260985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306762"/>
            <a:ext cx="4295775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065396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Datenauswertung in Excel </a:t>
            </a:r>
            <a:r>
              <a:rPr lang="de-DE" dirty="0" smtClean="0"/>
              <a:t>– Filtern I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764665"/>
            <a:ext cx="10515600" cy="4351338"/>
          </a:xfrm>
        </p:spPr>
        <p:txBody>
          <a:bodyPr/>
          <a:lstStyle/>
          <a:p>
            <a:r>
              <a:rPr lang="de-DE" dirty="0" smtClean="0"/>
              <a:t>Datensätze anzeigen die ein bestimmtes Kriterium erfüllen</a:t>
            </a:r>
          </a:p>
          <a:p>
            <a:pPr lvl="1"/>
            <a:r>
              <a:rPr lang="de-DE" dirty="0" smtClean="0"/>
              <a:t>Filtern nur nach Werten innerhalb der Spalte</a:t>
            </a:r>
          </a:p>
          <a:p>
            <a:r>
              <a:rPr lang="de-DE" dirty="0" smtClean="0"/>
              <a:t>Filter sind gesetzt wenn auf Spalte das Filtersymbol zu sehen ist</a:t>
            </a:r>
          </a:p>
          <a:p>
            <a:r>
              <a:rPr lang="de-DE" dirty="0" smtClean="0"/>
              <a:t>Filter sind gesetzt wenn die Zeilen blau hervorgehoben sind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smtClean="0"/>
              <a:t>Filter setzen nach Filter </a:t>
            </a:r>
            <a:r>
              <a:rPr lang="de-DE" dirty="0" smtClean="0">
                <a:sym typeface="Wingdings" panose="05000000000000000000" pitchFamily="2" charset="2"/>
              </a:rPr>
              <a:t> führt zu fehlerhaften Ergebnissen wenn ungewollt. </a:t>
            </a:r>
          </a:p>
          <a:p>
            <a:r>
              <a:rPr lang="de-DE" dirty="0" smtClean="0">
                <a:sym typeface="Wingdings" panose="05000000000000000000" pitchFamily="2" charset="2"/>
              </a:rPr>
              <a:t>Filter vorher komplett löschen und neu setzen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8195" y="1690688"/>
            <a:ext cx="2000250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281317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Datenauswertung in Excel </a:t>
            </a:r>
            <a:r>
              <a:rPr lang="de-DE" dirty="0" smtClean="0"/>
              <a:t>– Filtern (II)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76466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Der Datenschnitt als Feature für Filterung ab 2013</a:t>
            </a:r>
          </a:p>
          <a:p>
            <a:r>
              <a:rPr lang="de-DE" dirty="0" smtClean="0"/>
              <a:t>Datenschnitt auswählen unter der Rubrik Tabellentools</a:t>
            </a:r>
          </a:p>
          <a:p>
            <a:r>
              <a:rPr lang="de-DE" dirty="0" smtClean="0"/>
              <a:t>Die Filter auswählen, die am häufigsten benötigt werden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b="1" dirty="0" smtClean="0"/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r>
              <a:rPr lang="de-DE" b="1" dirty="0" smtClean="0"/>
              <a:t>Hinweis: </a:t>
            </a:r>
          </a:p>
          <a:p>
            <a:pPr marL="0" indent="0">
              <a:buNone/>
            </a:pPr>
            <a:r>
              <a:rPr lang="de-DE" b="1" dirty="0" smtClean="0">
                <a:sym typeface="Wingdings" panose="05000000000000000000" pitchFamily="2" charset="2"/>
              </a:rPr>
              <a:t></a:t>
            </a:r>
            <a:r>
              <a:rPr lang="de-DE" dirty="0" smtClean="0"/>
              <a:t>Datenschnittfilter sollten in dem fixierten Bereich gesetzt werden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0605" y="3631882"/>
            <a:ext cx="5934075" cy="136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840283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Datenauswertung in Excel </a:t>
            </a:r>
            <a:r>
              <a:rPr lang="de-DE" dirty="0" smtClean="0"/>
              <a:t>– Filtern (II)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76466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Benutzerdefinierte Filter via Vergleichskriterium</a:t>
            </a:r>
          </a:p>
          <a:p>
            <a:r>
              <a:rPr lang="de-DE" dirty="0" smtClean="0"/>
              <a:t>Textfilter Optionen (siehe Bild)</a:t>
            </a:r>
          </a:p>
          <a:p>
            <a:pPr lvl="1"/>
            <a:r>
              <a:rPr lang="de-DE" dirty="0" smtClean="0"/>
              <a:t>Definition von verschiedenen Kriterien möglich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1015" y="3816668"/>
            <a:ext cx="4362450" cy="2847975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5892" y="3816667"/>
            <a:ext cx="4690428" cy="2601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299868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Datenauswertung in Excel </a:t>
            </a:r>
            <a:r>
              <a:rPr lang="de-DE" b="1" dirty="0" smtClean="0"/>
              <a:t>– Aufgabe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764665"/>
            <a:ext cx="10515600" cy="435133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de-DE" dirty="0" smtClean="0"/>
              <a:t>Filtern Sie alle Umsätze die kleiner 500.00 € sind</a:t>
            </a:r>
          </a:p>
          <a:p>
            <a:pPr marL="971550" lvl="1" indent="-514350">
              <a:buAutoNum type="arabicPeriod"/>
            </a:pPr>
            <a:r>
              <a:rPr lang="de-DE" dirty="0" smtClean="0"/>
              <a:t>Anzeige von Datensätzen, die kleiner als 500 Euro sind</a:t>
            </a:r>
          </a:p>
          <a:p>
            <a:pPr marL="971550" lvl="1" indent="-514350">
              <a:buAutoNum type="arabicPeriod"/>
            </a:pPr>
            <a:r>
              <a:rPr lang="de-DE" dirty="0" smtClean="0"/>
              <a:t>Nutzen Sie dazu den Zahlenfilter</a:t>
            </a:r>
          </a:p>
          <a:p>
            <a:pPr marL="514350" indent="-514350">
              <a:buAutoNum type="arabicPeriod"/>
            </a:pPr>
            <a:r>
              <a:rPr lang="de-DE" dirty="0" smtClean="0"/>
              <a:t>Sortieren nach der laufenden Nummer und nach dem Produktnamen</a:t>
            </a:r>
          </a:p>
          <a:p>
            <a:pPr marL="514350" indent="-514350">
              <a:buAutoNum type="arabicPeriod"/>
            </a:pPr>
            <a:r>
              <a:rPr lang="de-DE" dirty="0" smtClean="0"/>
              <a:t>Ermitteln Sie die Summe, der Menge, von dem Kölsch Bier</a:t>
            </a:r>
          </a:p>
          <a:p>
            <a:pPr marL="514350" indent="-514350">
              <a:buAutoNum type="arabicPeriod"/>
            </a:pPr>
            <a:r>
              <a:rPr lang="de-DE" dirty="0" smtClean="0"/>
              <a:t>Filtern Sie alle Händler, die mit einem ‚S‘ </a:t>
            </a:r>
            <a:r>
              <a:rPr lang="de-DE" b="1" dirty="0" smtClean="0"/>
              <a:t>und</a:t>
            </a:r>
            <a:r>
              <a:rPr lang="de-DE" dirty="0" smtClean="0"/>
              <a:t> einem ‚A‘ beginnen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63901426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Datenauswertung in Excel </a:t>
            </a:r>
            <a:r>
              <a:rPr lang="de-DE" dirty="0" smtClean="0"/>
              <a:t>– Pivot-Tabelle (I)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 smtClean="0"/>
              <a:t>Hauptfeature in Excel für Auswertungen in große Datenmengen </a:t>
            </a:r>
          </a:p>
          <a:p>
            <a:r>
              <a:rPr lang="de-DE" dirty="0" smtClean="0"/>
              <a:t>Voraussetzungen prüfen: Tabelle muss vorliegen, keine Leer </a:t>
            </a:r>
            <a:r>
              <a:rPr lang="de-DE" dirty="0" err="1" smtClean="0"/>
              <a:t>Sp</a:t>
            </a:r>
            <a:r>
              <a:rPr lang="de-DE" dirty="0" smtClean="0"/>
              <a:t>./</a:t>
            </a:r>
            <a:r>
              <a:rPr lang="de-DE" dirty="0" err="1" smtClean="0"/>
              <a:t>Zeil</a:t>
            </a:r>
            <a:r>
              <a:rPr lang="de-DE" dirty="0" smtClean="0"/>
              <a:t>.</a:t>
            </a:r>
          </a:p>
          <a:p>
            <a:pPr marL="0" indent="0">
              <a:buNone/>
            </a:pPr>
            <a:r>
              <a:rPr lang="de-DE" dirty="0" smtClean="0">
                <a:sym typeface="Wingdings" panose="05000000000000000000" pitchFamily="2" charset="2"/>
              </a:rPr>
              <a:t>Sogenannte „Kreuztabelle“ – Datenaufbereitung in kompakter Form</a:t>
            </a:r>
          </a:p>
          <a:p>
            <a:r>
              <a:rPr lang="de-DE" dirty="0" smtClean="0">
                <a:sym typeface="Wingdings" panose="05000000000000000000" pitchFamily="2" charset="2"/>
              </a:rPr>
              <a:t>andere Darstellungsform</a:t>
            </a:r>
            <a:endParaRPr lang="de-DE" dirty="0" smtClean="0"/>
          </a:p>
          <a:p>
            <a:pPr marL="0" indent="0">
              <a:buNone/>
            </a:pPr>
            <a:r>
              <a:rPr lang="de-DE" b="1" i="1" dirty="0" smtClean="0"/>
              <a:t>Grundprinzip:</a:t>
            </a:r>
            <a:endParaRPr lang="de-DE" b="1" i="1" dirty="0"/>
          </a:p>
          <a:p>
            <a:pPr marL="514350" indent="-514350">
              <a:buAutoNum type="arabicPeriod"/>
            </a:pPr>
            <a:r>
              <a:rPr lang="de-DE" dirty="0" smtClean="0"/>
              <a:t>Skizze (wie soll meine Auswertungstabelle aussehen)</a:t>
            </a:r>
          </a:p>
          <a:p>
            <a:pPr marL="514350" indent="-514350">
              <a:buAutoNum type="arabicPeriod"/>
            </a:pPr>
            <a:r>
              <a:rPr lang="de-DE" dirty="0" smtClean="0"/>
              <a:t>Spalten auswählen (welche Spalten benötige ich)</a:t>
            </a:r>
          </a:p>
          <a:p>
            <a:pPr marL="514350" indent="-514350">
              <a:buAutoNum type="arabicPeriod"/>
            </a:pPr>
            <a:r>
              <a:rPr lang="de-DE" dirty="0" smtClean="0"/>
              <a:t>Spalten kreuzen (via Drag &amp; Drop Spalten auswählen)</a:t>
            </a:r>
          </a:p>
          <a:p>
            <a:pPr marL="514350" indent="-514350">
              <a:buAutoNum type="arabicPeriod"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31309698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Datenauswertung in Excel </a:t>
            </a:r>
            <a:r>
              <a:rPr lang="de-DE" dirty="0" smtClean="0"/>
              <a:t>– Pivot-Tabelle (II)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 smtClean="0"/>
              <a:t>Pivot-Tabellen sind Aufgabestellung abhängig</a:t>
            </a:r>
          </a:p>
          <a:p>
            <a:pPr marL="0" indent="0">
              <a:buNone/>
            </a:pPr>
            <a:r>
              <a:rPr lang="de-DE" b="1" dirty="0" smtClean="0"/>
              <a:t>Beispielfragestellung</a:t>
            </a:r>
            <a:r>
              <a:rPr lang="de-DE" dirty="0" smtClean="0"/>
              <a:t>:</a:t>
            </a:r>
          </a:p>
          <a:p>
            <a:pPr marL="0" indent="0">
              <a:buNone/>
            </a:pPr>
            <a:r>
              <a:rPr lang="de-DE" i="1" dirty="0" smtClean="0"/>
              <a:t>„Welcher Verkäufer macht in welchem Gebiet wie viel Umsatz?“</a:t>
            </a:r>
          </a:p>
          <a:p>
            <a:pPr marL="0" indent="0">
              <a:buNone/>
            </a:pPr>
            <a:r>
              <a:rPr lang="de-DE" b="1" dirty="0" smtClean="0"/>
              <a:t>1. Spaltenauswahl:</a:t>
            </a:r>
            <a:r>
              <a:rPr lang="de-DE" dirty="0" smtClean="0"/>
              <a:t> Gebiet, Verkäufer und der Umsatz</a:t>
            </a:r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5834" y="3921760"/>
            <a:ext cx="5876486" cy="2581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0906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Datenauswertung in Excel – Pivot-Tabelle (</a:t>
            </a:r>
            <a:r>
              <a:rPr lang="de-DE" dirty="0" smtClean="0"/>
              <a:t>III)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Pivot-Tabelle sind in der Rubrik Einfügen zu finden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9965" y="2313146"/>
            <a:ext cx="4705350" cy="121920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9965" y="3776503"/>
            <a:ext cx="3899423" cy="3085466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257" y="2470944"/>
            <a:ext cx="3324225" cy="43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550914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Datenauswertung in Excel – </a:t>
            </a:r>
            <a:r>
              <a:rPr lang="de-DE" dirty="0" smtClean="0"/>
              <a:t>Pivot-Tabelle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 smtClean="0"/>
              <a:t>Übungsaufgabe</a:t>
            </a:r>
          </a:p>
          <a:p>
            <a:pPr marL="0" indent="0">
              <a:buNone/>
            </a:pPr>
            <a:r>
              <a:rPr lang="de-DE" dirty="0" smtClean="0"/>
              <a:t>Produktion hat ein Engpass da der Flaschen Nachschub nicht gewährleistet wird. Der Chef hat die Idee, sich leere Flaschen von Händlern zurückschicken zulassen. Dazu benötigt er aber schnell eine Übersicht.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b="1" dirty="0" smtClean="0"/>
              <a:t>Aufgabenstellung:</a:t>
            </a:r>
          </a:p>
          <a:p>
            <a:pPr marL="0" indent="0">
              <a:buNone/>
            </a:pPr>
            <a:r>
              <a:rPr lang="de-DE" i="1" dirty="0" smtClean="0"/>
              <a:t>	„Welcher Händler hat wie viele Falschen und Fässer?“</a:t>
            </a:r>
            <a:endParaRPr lang="de-DE" i="1" dirty="0"/>
          </a:p>
        </p:txBody>
      </p:sp>
    </p:spTree>
    <p:extLst>
      <p:ext uri="{BB962C8B-B14F-4D97-AF65-F5344CB8AC3E}">
        <p14:creationId xmlns:p14="http://schemas.microsoft.com/office/powerpoint/2010/main" val="15353483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4673</Words>
  <Application>Microsoft Office PowerPoint</Application>
  <PresentationFormat>Breitbild</PresentationFormat>
  <Paragraphs>864</Paragraphs>
  <Slides>103</Slides>
  <Notes>2</Notes>
  <HiddenSlides>6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103</vt:i4>
      </vt:variant>
    </vt:vector>
  </HeadingPairs>
  <TitlesOfParts>
    <vt:vector size="110" baseType="lpstr">
      <vt:lpstr>Arial</vt:lpstr>
      <vt:lpstr>Calibri</vt:lpstr>
      <vt:lpstr>Calibri Light</vt:lpstr>
      <vt:lpstr>Consolas</vt:lpstr>
      <vt:lpstr>Courier New</vt:lpstr>
      <vt:lpstr>Wingdings</vt:lpstr>
      <vt:lpstr>Office Theme</vt:lpstr>
      <vt:lpstr>MS Office Anwendungen für Studium und Beruf </vt:lpstr>
      <vt:lpstr>Office Word 2013</vt:lpstr>
      <vt:lpstr>Office Excel 2013</vt:lpstr>
      <vt:lpstr>Office Powerpoint 2013</vt:lpstr>
      <vt:lpstr>Microsoft Word</vt:lpstr>
      <vt:lpstr>Part 1: Einleitung</vt:lpstr>
      <vt:lpstr>1 Word– Die Benutzeroberfläche</vt:lpstr>
      <vt:lpstr>1 Word – Schnelle Befehle</vt:lpstr>
      <vt:lpstr>1 Word Grundlegende Tipps I</vt:lpstr>
      <vt:lpstr>1 Word Grundlegende Tipps II</vt:lpstr>
      <vt:lpstr>1 Word – Formatierungszeichen</vt:lpstr>
      <vt:lpstr>1 Word – Erweiterte Optionseinstellungen</vt:lpstr>
      <vt:lpstr>1 Die Dokumenteneinstellungen</vt:lpstr>
      <vt:lpstr>Part 2: Formatvorlagen </vt:lpstr>
      <vt:lpstr>2 Word – Formatvorlagen I </vt:lpstr>
      <vt:lpstr>2 Word – Formatvorlagen II  </vt:lpstr>
      <vt:lpstr>2 Word – Feld und Feldfunktionen I Überblick</vt:lpstr>
      <vt:lpstr>2 Felder und Feldfunktionen II</vt:lpstr>
      <vt:lpstr>2. 1 Eigene Feldfunktionen II</vt:lpstr>
      <vt:lpstr>2 Word – Feld und Feldfunktionen IV Der Syntax von Feldfunktionen</vt:lpstr>
      <vt:lpstr>2 Word – Feld und Feldfunktionen IV Der Eingabe einer Feldfunktion</vt:lpstr>
      <vt:lpstr>2 Word – Feld und Feldfunktionen V Beispiele – Datum/Zeit-Feldfunktionen</vt:lpstr>
      <vt:lpstr>2 Word – Feld und Feldfunktionen VI Beispiele – Seitenfunktionen</vt:lpstr>
      <vt:lpstr>2.5 EQ-Anweisungen</vt:lpstr>
      <vt:lpstr>Part 3: Texte schreiben</vt:lpstr>
      <vt:lpstr>3.1 Gliederung von Texten (I)</vt:lpstr>
      <vt:lpstr>3.1a Gliederung von Texten(II)</vt:lpstr>
      <vt:lpstr>3.1b Gliederung von Texten (III)</vt:lpstr>
      <vt:lpstr>3.1c Gliederung Seitenzahlen Abschnittsweise definieren</vt:lpstr>
      <vt:lpstr>3.2 Symbole und Sonderzeichen</vt:lpstr>
      <vt:lpstr>3.2 Texte korrigieren und verschieben</vt:lpstr>
      <vt:lpstr>3.3a Silbentrennung (I)</vt:lpstr>
      <vt:lpstr>3.3b Silbentrennung (II)</vt:lpstr>
      <vt:lpstr>3.4 Abbildungen und Grafiken - Übersicht</vt:lpstr>
      <vt:lpstr>3.4 Abbildungen einfügen (I)</vt:lpstr>
      <vt:lpstr>3.4 Abbildungen einfügen (II) - Zuschneiden</vt:lpstr>
      <vt:lpstr>3.4 Abbildungen einfügen (III) – der Rahmen</vt:lpstr>
      <vt:lpstr>3.4 Abbildungen einfügen (III) – Bearbeitung</vt:lpstr>
      <vt:lpstr>3.4 Abbildungen einfügen (III) – Bildunterschrift</vt:lpstr>
      <vt:lpstr>3.4 Abbildungen einfügen (IV) - Infografiken</vt:lpstr>
      <vt:lpstr>3.5 Tabellen in Word (I) – Einfügen</vt:lpstr>
      <vt:lpstr>3.5 Tabellen in Word (II) – die Zellen</vt:lpstr>
      <vt:lpstr>3.5 Tabellen in Word (IV) – Tabellenzellgröße</vt:lpstr>
      <vt:lpstr>3.5 Tabellen in Word (V) – Tabellen aus Excel</vt:lpstr>
      <vt:lpstr>3.5 Diagramme - Überblick</vt:lpstr>
      <vt:lpstr>Aufgabe – Word Feldfunktionen </vt:lpstr>
      <vt:lpstr>Part 4: Serienbriefe</vt:lpstr>
      <vt:lpstr>4 Serienbriefe in Word (I)</vt:lpstr>
      <vt:lpstr>4 Serienbriefe in Word (II)</vt:lpstr>
      <vt:lpstr>5 Fußnoten und Querverweise (I)</vt:lpstr>
      <vt:lpstr>5 Fußnoten und Querverweise (II)</vt:lpstr>
      <vt:lpstr>5 Querverweise (I) - Allgemeines</vt:lpstr>
      <vt:lpstr>5 Querverweise (I) - Absätze</vt:lpstr>
      <vt:lpstr>6 Kollaboratives Schreiben in Word (I) </vt:lpstr>
      <vt:lpstr>6 Kollaboratives Schreiben in Word (II) </vt:lpstr>
      <vt:lpstr>7 Formulare (I)</vt:lpstr>
      <vt:lpstr>7 Formulare (II)</vt:lpstr>
      <vt:lpstr>7 Formulare (III) – Praxis Beispiele</vt:lpstr>
      <vt:lpstr>Microsoft Excel </vt:lpstr>
      <vt:lpstr>Excel – Das Rechnen</vt:lpstr>
      <vt:lpstr>Excel - Voreinstellungen</vt:lpstr>
      <vt:lpstr>Excel – Die ersten Eingaben</vt:lpstr>
      <vt:lpstr>Excel – Die Bezüge zu Zellen (I)</vt:lpstr>
      <vt:lpstr>Excel – Die Bezüge zu Zellen (II)</vt:lpstr>
      <vt:lpstr>Excel – Die Bezüge zu Zellen (III)</vt:lpstr>
      <vt:lpstr>Excel – Die Bezüge zu Zellen (IV)</vt:lpstr>
      <vt:lpstr>Excel – Die Bezüge zu Zellen (V)</vt:lpstr>
      <vt:lpstr>Excel – Die Bezüge zu Zellen (V) - Namen</vt:lpstr>
      <vt:lpstr>Excel – Die Bezüge zu Zellen (V) – Namen I</vt:lpstr>
      <vt:lpstr>Excel – Die Bezüge zu Zellen (V) – Namen II</vt:lpstr>
      <vt:lpstr>Excel – Relative Bezüge zu Zellen</vt:lpstr>
      <vt:lpstr>Excel Funktionen I</vt:lpstr>
      <vt:lpstr>Excel Funktionen II</vt:lpstr>
      <vt:lpstr>Excel – Tipps &amp; Tricks (I)</vt:lpstr>
      <vt:lpstr>Excel – Tipps &amp; Tricks (II)</vt:lpstr>
      <vt:lpstr>Excel – Tipps &amp; Tricks (III)</vt:lpstr>
      <vt:lpstr>Tabellen-Features einsetzen</vt:lpstr>
      <vt:lpstr>Datenlisten analysieren</vt:lpstr>
      <vt:lpstr>Sortieren für Daten-Analysen</vt:lpstr>
      <vt:lpstr>2 Berechnungen  </vt:lpstr>
      <vt:lpstr>3 Daten visualisieren </vt:lpstr>
      <vt:lpstr>Formeln und Funktionen</vt:lpstr>
      <vt:lpstr>SVERWEIS – Übersicht I</vt:lpstr>
      <vt:lpstr>SVERWEIS - Syntax</vt:lpstr>
      <vt:lpstr>PowerPoint-Präsentation</vt:lpstr>
      <vt:lpstr>5. Datenüberprüfung/Validierung</vt:lpstr>
      <vt:lpstr>Datenauswertung in Excel - Übersicht</vt:lpstr>
      <vt:lpstr>Datenauswertung in Excel – Wert finden</vt:lpstr>
      <vt:lpstr>Datenauswertung in Excel - Sortieren</vt:lpstr>
      <vt:lpstr>Datenauswertung in Excel – Sortieren I</vt:lpstr>
      <vt:lpstr>Datenauswertung in Excel – Sortieren II</vt:lpstr>
      <vt:lpstr>Datenauswertung in Excel – Filtern I</vt:lpstr>
      <vt:lpstr>Datenauswertung in Excel – Filtern (II)</vt:lpstr>
      <vt:lpstr>Datenauswertung in Excel – Filtern (II)</vt:lpstr>
      <vt:lpstr>Datenauswertung in Excel – Aufgabe</vt:lpstr>
      <vt:lpstr>Datenauswertung in Excel – Pivot-Tabelle (I) </vt:lpstr>
      <vt:lpstr>Datenauswertung in Excel – Pivot-Tabelle (II) </vt:lpstr>
      <vt:lpstr>Datenauswertung in Excel – Pivot-Tabelle (III) </vt:lpstr>
      <vt:lpstr>Datenauswertung in Excel – Pivot-Tabelle </vt:lpstr>
      <vt:lpstr>Datenauswertung in Excel – Pivot-Tabelle </vt:lpstr>
      <vt:lpstr>Datenauswertung in Excel – Duplikate I </vt:lpstr>
      <vt:lpstr>Datenauswertung in Excel – Duplikate II </vt:lpstr>
      <vt:lpstr>Datenauswertung in Excel – Duplikate III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Excel</dc:title>
  <dc:creator>Nico Scheithauer</dc:creator>
  <cp:lastModifiedBy>IKS-INF</cp:lastModifiedBy>
  <cp:revision>129</cp:revision>
  <dcterms:created xsi:type="dcterms:W3CDTF">2017-11-24T12:01:44Z</dcterms:created>
  <dcterms:modified xsi:type="dcterms:W3CDTF">2019-02-23T13:02:39Z</dcterms:modified>
</cp:coreProperties>
</file>